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notesSlide+xml" PartName="/ppt/notesSlides/notesSlide8.xml"/>
  <Override ContentType="application/vnd.openxmlformats-officedocument.presentationml.notesSlide+xml" PartName="/ppt/notesSlides/notesSlide9.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slide+xml" PartName="/ppt/slides/slide4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22"/>
  </p:notesMasterIdLst>
  <p:sldIdLst>
    <p:sldId id="256" r:id="rId18"/>
    <p:sldId id="257" r:id="rId19"/>
    <p:sldId id="258" r:id="rId20"/>
    <p:sldId id="259" r:id="rId21"/>
    <p:sldId id="260" r:id="rId25"/>
    <p:sldId id="261" r:id="rId26"/>
    <p:sldId id="262" r:id="rId28"/>
    <p:sldId id="263" r:id="rId29"/>
    <p:sldId id="264" r:id="rId30"/>
    <p:sldId id="265" r:id="rId31"/>
    <p:sldId id="266" r:id="rId32"/>
    <p:sldId id="267" r:id="rId33"/>
    <p:sldId id="268" r:id="rId34"/>
    <p:sldId id="269" r:id="rId36"/>
    <p:sldId id="270" r:id="rId37"/>
    <p:sldId id="271" r:id="rId38"/>
    <p:sldId id="272" r:id="rId39"/>
    <p:sldId id="273" r:id="rId40"/>
    <p:sldId id="274" r:id="rId41"/>
    <p:sldId id="275" r:id="rId42"/>
    <p:sldId id="276" r:id="rId43"/>
    <p:sldId id="277" r:id="rId44"/>
    <p:sldId id="278" r:id="rId45"/>
    <p:sldId id="279" r:id="rId46"/>
    <p:sldId id="280" r:id="rId47"/>
    <p:sldId id="281" r:id="rId48"/>
    <p:sldId id="282" r:id="rId49"/>
    <p:sldId id="283" r:id="rId50"/>
    <p:sldId id="284" r:id="rId51"/>
    <p:sldId id="285" r:id="rId52"/>
    <p:sldId id="286" r:id="rId53"/>
    <p:sldId id="287" r:id="rId54"/>
    <p:sldId id="288" r:id="rId55"/>
    <p:sldId id="289" r:id="rId56"/>
    <p:sldId id="290" r:id="rId58"/>
    <p:sldId id="291" r:id="rId60"/>
    <p:sldId id="292" r:id="rId62"/>
    <p:sldId id="293" r:id="rId63"/>
    <p:sldId id="294" r:id="rId65"/>
    <p:sldId id="295" r:id="rId67"/>
    <p:sldId id="296" r:id="rId69"/>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Be Vietnam" charset="1" panose="00000500000000000000"/>
      <p:regular r:id="rId10"/>
    </p:embeddedFont>
    <p:embeddedFont>
      <p:font typeface="Be Vietnam Bold" charset="1" panose="00000900000000000000"/>
      <p:regular r:id="rId11"/>
    </p:embeddedFont>
    <p:embeddedFont>
      <p:font typeface="Be Vietnam Italics" charset="1" panose="00000500000000000000"/>
      <p:regular r:id="rId12"/>
    </p:embeddedFont>
    <p:embeddedFont>
      <p:font typeface="Be Vietnam Bold Italics" charset="1" panose="00000900000000000000"/>
      <p:regular r:id="rId13"/>
    </p:embeddedFont>
    <p:embeddedFont>
      <p:font typeface="Open Sans Light" charset="1" panose="020B0306030504020204"/>
      <p:regular r:id="rId14"/>
    </p:embeddedFont>
    <p:embeddedFont>
      <p:font typeface="Open Sans Light Bold" charset="1" panose="020B0806030504020204"/>
      <p:regular r:id="rId15"/>
    </p:embeddedFont>
    <p:embeddedFont>
      <p:font typeface="Open Sans Light Italics" charset="1" panose="020B0306030504020204"/>
      <p:regular r:id="rId16"/>
    </p:embeddedFont>
    <p:embeddedFont>
      <p:font typeface="Open Sans Light Bold Italics" charset="1" panose="020B0806030504020204"/>
      <p:regular r:id="rId1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slides/slide1.xml" Type="http://schemas.openxmlformats.org/officeDocument/2006/relationships/slide"/><Relationship Id="rId19" Target="slides/slide2.xml" Type="http://schemas.openxmlformats.org/officeDocument/2006/relationships/slide"/><Relationship Id="rId2" Target="presProps.xml" Type="http://schemas.openxmlformats.org/officeDocument/2006/relationships/presProps"/><Relationship Id="rId20" Target="slides/slide3.xml" Type="http://schemas.openxmlformats.org/officeDocument/2006/relationships/slide"/><Relationship Id="rId21" Target="slides/slide4.xml" Type="http://schemas.openxmlformats.org/officeDocument/2006/relationships/slide"/><Relationship Id="rId22" Target="notesMasters/notesMaster1.xml" Type="http://schemas.openxmlformats.org/officeDocument/2006/relationships/notesMaster"/><Relationship Id="rId23" Target="theme/theme2.xml" Type="http://schemas.openxmlformats.org/officeDocument/2006/relationships/theme"/><Relationship Id="rId24" Target="notesSlides/notesSlide1.xml" Type="http://schemas.openxmlformats.org/officeDocument/2006/relationships/notesSlide"/><Relationship Id="rId25" Target="slides/slide5.xml" Type="http://schemas.openxmlformats.org/officeDocument/2006/relationships/slide"/><Relationship Id="rId26" Target="slides/slide6.xml" Type="http://schemas.openxmlformats.org/officeDocument/2006/relationships/slide"/><Relationship Id="rId27" Target="notesSlides/notesSlide2.xml" Type="http://schemas.openxmlformats.org/officeDocument/2006/relationships/notesSlide"/><Relationship Id="rId28" Target="slides/slide7.xml" Type="http://schemas.openxmlformats.org/officeDocument/2006/relationships/slide"/><Relationship Id="rId29" Target="slides/slide8.xml" Type="http://schemas.openxmlformats.org/officeDocument/2006/relationships/slide"/><Relationship Id="rId3" Target="viewProps.xml" Type="http://schemas.openxmlformats.org/officeDocument/2006/relationships/viewProps"/><Relationship Id="rId30" Target="slides/slide9.xml" Type="http://schemas.openxmlformats.org/officeDocument/2006/relationships/slide"/><Relationship Id="rId31" Target="slides/slide10.xml" Type="http://schemas.openxmlformats.org/officeDocument/2006/relationships/slide"/><Relationship Id="rId32" Target="slides/slide11.xml" Type="http://schemas.openxmlformats.org/officeDocument/2006/relationships/slide"/><Relationship Id="rId33" Target="slides/slide12.xml" Type="http://schemas.openxmlformats.org/officeDocument/2006/relationships/slide"/><Relationship Id="rId34" Target="slides/slide13.xml" Type="http://schemas.openxmlformats.org/officeDocument/2006/relationships/slide"/><Relationship Id="rId35" Target="notesSlides/notesSlide3.xml" Type="http://schemas.openxmlformats.org/officeDocument/2006/relationships/notesSlide"/><Relationship Id="rId36" Target="slides/slide14.xml" Type="http://schemas.openxmlformats.org/officeDocument/2006/relationships/slide"/><Relationship Id="rId37" Target="slides/slide15.xml" Type="http://schemas.openxmlformats.org/officeDocument/2006/relationships/slide"/><Relationship Id="rId38" Target="slides/slide16.xml" Type="http://schemas.openxmlformats.org/officeDocument/2006/relationships/slide"/><Relationship Id="rId39" Target="slides/slide17.xml" Type="http://schemas.openxmlformats.org/officeDocument/2006/relationships/slide"/><Relationship Id="rId4" Target="theme/theme1.xml" Type="http://schemas.openxmlformats.org/officeDocument/2006/relationships/theme"/><Relationship Id="rId40" Target="slides/slide18.xml" Type="http://schemas.openxmlformats.org/officeDocument/2006/relationships/slide"/><Relationship Id="rId41" Target="slides/slide19.xml" Type="http://schemas.openxmlformats.org/officeDocument/2006/relationships/slide"/><Relationship Id="rId42" Target="slides/slide20.xml" Type="http://schemas.openxmlformats.org/officeDocument/2006/relationships/slide"/><Relationship Id="rId43" Target="slides/slide21.xml" Type="http://schemas.openxmlformats.org/officeDocument/2006/relationships/slide"/><Relationship Id="rId44" Target="slides/slide22.xml" Type="http://schemas.openxmlformats.org/officeDocument/2006/relationships/slide"/><Relationship Id="rId45" Target="slides/slide23.xml" Type="http://schemas.openxmlformats.org/officeDocument/2006/relationships/slide"/><Relationship Id="rId46" Target="slides/slide24.xml" Type="http://schemas.openxmlformats.org/officeDocument/2006/relationships/slide"/><Relationship Id="rId47" Target="slides/slide25.xml" Type="http://schemas.openxmlformats.org/officeDocument/2006/relationships/slide"/><Relationship Id="rId48" Target="slides/slide26.xml" Type="http://schemas.openxmlformats.org/officeDocument/2006/relationships/slide"/><Relationship Id="rId49" Target="slides/slide27.xml" Type="http://schemas.openxmlformats.org/officeDocument/2006/relationships/slide"/><Relationship Id="rId5" Target="tableStyles.xml" Type="http://schemas.openxmlformats.org/officeDocument/2006/relationships/tableStyles"/><Relationship Id="rId50" Target="slides/slide28.xml" Type="http://schemas.openxmlformats.org/officeDocument/2006/relationships/slide"/><Relationship Id="rId51" Target="slides/slide29.xml" Type="http://schemas.openxmlformats.org/officeDocument/2006/relationships/slide"/><Relationship Id="rId52" Target="slides/slide30.xml" Type="http://schemas.openxmlformats.org/officeDocument/2006/relationships/slide"/><Relationship Id="rId53" Target="slides/slide31.xml" Type="http://schemas.openxmlformats.org/officeDocument/2006/relationships/slide"/><Relationship Id="rId54" Target="slides/slide32.xml" Type="http://schemas.openxmlformats.org/officeDocument/2006/relationships/slide"/><Relationship Id="rId55" Target="slides/slide33.xml" Type="http://schemas.openxmlformats.org/officeDocument/2006/relationships/slide"/><Relationship Id="rId56" Target="slides/slide34.xml" Type="http://schemas.openxmlformats.org/officeDocument/2006/relationships/slide"/><Relationship Id="rId57" Target="notesSlides/notesSlide4.xml" Type="http://schemas.openxmlformats.org/officeDocument/2006/relationships/notesSlide"/><Relationship Id="rId58" Target="slides/slide35.xml" Type="http://schemas.openxmlformats.org/officeDocument/2006/relationships/slide"/><Relationship Id="rId59" Target="notesSlides/notesSlide5.xml" Type="http://schemas.openxmlformats.org/officeDocument/2006/relationships/notesSlide"/><Relationship Id="rId6" Target="fonts/font6.fntdata" Type="http://schemas.openxmlformats.org/officeDocument/2006/relationships/font"/><Relationship Id="rId60" Target="slides/slide36.xml" Type="http://schemas.openxmlformats.org/officeDocument/2006/relationships/slide"/><Relationship Id="rId61" Target="notesSlides/notesSlide6.xml" Type="http://schemas.openxmlformats.org/officeDocument/2006/relationships/notesSlide"/><Relationship Id="rId62" Target="slides/slide37.xml" Type="http://schemas.openxmlformats.org/officeDocument/2006/relationships/slide"/><Relationship Id="rId63" Target="slides/slide38.xml" Type="http://schemas.openxmlformats.org/officeDocument/2006/relationships/slide"/><Relationship Id="rId64" Target="notesSlides/notesSlide7.xml" Type="http://schemas.openxmlformats.org/officeDocument/2006/relationships/notesSlide"/><Relationship Id="rId65" Target="slides/slide39.xml" Type="http://schemas.openxmlformats.org/officeDocument/2006/relationships/slide"/><Relationship Id="rId66" Target="notesSlides/notesSlide8.xml" Type="http://schemas.openxmlformats.org/officeDocument/2006/relationships/notesSlide"/><Relationship Id="rId67" Target="slides/slide40.xml" Type="http://schemas.openxmlformats.org/officeDocument/2006/relationships/slide"/><Relationship Id="rId68" Target="notesSlides/notesSlide9.xml" Type="http://schemas.openxmlformats.org/officeDocument/2006/relationships/notesSlide"/><Relationship Id="rId69" Target="slides/slide41.xml" Type="http://schemas.openxmlformats.org/officeDocument/2006/relationships/slide"/><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xml" Type="http://schemas.openxmlformats.org/officeDocument/2006/relationships/slide"/></Relationships>
</file>

<file path=ppt/notesSlides/_rels/notesSlide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6.xml" Type="http://schemas.openxmlformats.org/officeDocument/2006/relationships/slide"/></Relationships>
</file>

<file path=ppt/notesSlides/_rels/notesSlide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3.xml" Type="http://schemas.openxmlformats.org/officeDocument/2006/relationships/slide"/></Relationships>
</file>

<file path=ppt/notesSlides/_rels/notesSlide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4.xml" Type="http://schemas.openxmlformats.org/officeDocument/2006/relationships/slide"/></Relationships>
</file>

<file path=ppt/notesSlides/_rels/notesSlide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5.xml" Type="http://schemas.openxmlformats.org/officeDocument/2006/relationships/slide"/></Relationships>
</file>

<file path=ppt/notesSlides/_rels/notesSlide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6.xml" Type="http://schemas.openxmlformats.org/officeDocument/2006/relationships/slide"/></Relationships>
</file>

<file path=ppt/notesSlides/_rels/notesSlide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8.xml" Type="http://schemas.openxmlformats.org/officeDocument/2006/relationships/slide"/></Relationships>
</file>

<file path=ppt/notesSlides/_rels/notesSlide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9.xml" Type="http://schemas.openxmlformats.org/officeDocument/2006/relationships/slide"/></Relationships>
</file>

<file path=ppt/notesSlides/_rels/notesSlide9.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0.xml" Type="http://schemas.openxmlformats.org/officeDocument/2006/relationships/slide"/></Relationships>
</file>

<file path=ppt/notesSlides/notesSlide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Trong nước: </a:t>
            </a:r>
          </a:p>
          <a:p>
            <a:pPr lvl="0"/>
            <a:r>
              <a:rPr lang="en-US"/>
              <a:t>- Do hạn chế về CSVC -&gt; chỉ đang trong giai đoạn nghiên cứu</a:t>
            </a:r>
          </a:p>
          <a:p>
            <a:pPr lvl="0"/>
            <a:r>
              <a:rPr lang="en-US"/>
              <a:t>- Mua các sản phẩm White label và bán lại cho người tiêu dùng</a:t>
            </a:r>
          </a:p>
          <a:p>
            <a:pPr lvl="0"/>
            <a:r>
              <a:rPr lang="en-US"/>
              <a:t>Ngoài nước:</a:t>
            </a:r>
          </a:p>
          <a:p>
            <a:pPr lvl="0"/>
            <a:r>
              <a:rPr lang="en-US"/>
              <a:t>- Nhiều bài báo khoa học về giao thức Thread</a:t>
            </a:r>
          </a:p>
          <a:p>
            <a:pPr lvl="0"/>
            <a:r>
              <a:rPr lang="en-US"/>
              <a:t>- Các hãng chipset lớn trên thế giới bắt đầu tích hợp tính năng đa giao thức động vào sản phẩm thương mại</a:t>
            </a:r>
          </a:p>
          <a:p>
            <a:pPr lvl="0"/>
            <a:r>
              <a:rPr lang="en-US"/>
              <a:t>- Các công ty sản phẩm như GG, Apple đã bắt đầu tích hợp tính năng đa giao thức vào sản phẩm bán ra thị trường như Apple Home Kit, Google Nest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cSld>
</p:notes>
</file>

<file path=ppt/notesSlides/notesSlide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- 3 giao thức phổ biến hiện nay trên thế giới là Thread, Zigbee và BLE</a:t>
            </a:r>
          </a:p>
          <a:p>
            <a:pPr lvl="0"/>
            <a:r>
              <a:rPr lang="en-US"/>
              <a:t>- Ứng dụng kỹ thuật dynamic multiprotocol với 3 giao thức phổ biến</a:t>
            </a:r>
          </a:p>
          <a:p>
            <a:pPr lvl="0"/>
            <a:r>
              <a:rPr lang="en-US"/>
              <a:t>- Điều khiển tất cả giao thức sử dụng MQTT</a:t>
            </a:r>
          </a:p>
          <a:p>
            <a:pPr lvl="0"/>
            <a:r>
              <a:rPr lang="en-US"/>
              <a:t>- Mở rộng hơn, nhóm muốn tăng cường khả năng thích nghi của mạng Thread nên đã nghiên cứu tính năng gửi gói tin cho mạng Thread qua BLE (BLE Thread Forwarding)</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cSld>
</p:notes>
</file>

<file path=ppt/notesSlides/notesSlide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Sơ đồ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cSld>
</p:notes>
</file>

<file path=ppt/notesSlides/notesSlide4.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End node: Duty Cycle 20/100</a:t>
            </a:r>
          </a:p>
          <a:p>
            <a:pPr lvl="0"/>
            <a:r>
              <a:rPr lang="en-US"/>
              <a:t>Avg current = 200 * 0.2 + 2.7 * 0.8 = 42</a:t>
            </a:r>
          </a:p>
          <a:p>
            <a:pPr lvl="0"/>
            <a:r>
              <a:rPr lang="en-US"/>
              <a:t/>
            </a:r>
          </a:p>
          <a:p>
            <a:pPr lvl="0"/>
            <a:r>
              <a:rPr lang="en-US"/>
              <a:t>Forwarder: Duty Cycle 80/100</a:t>
            </a:r>
          </a:p>
          <a:p>
            <a:pPr lvl="0"/>
            <a:r>
              <a:rPr lang="en-US"/>
              <a:t>Avg current = 267 * 0.8 + 3.1 * 0.2</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cSld>
</p:notes>
</file>

<file path=ppt/notesSlides/notesSlide5.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cSld>
</p:notes>
</file>

<file path=ppt/notesSlides/notesSlide6.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End node: Duty Cycle 20/100</a:t>
            </a:r>
          </a:p>
          <a:p>
            <a:pPr lvl="0"/>
            <a:r>
              <a:rPr lang="en-US"/>
              <a:t>Avg current = 200 * 0.2 + 2.7 * 0.8 = 42</a:t>
            </a:r>
          </a:p>
          <a:p>
            <a:pPr lvl="0"/>
            <a:r>
              <a:rPr lang="en-US"/>
              <a:t/>
            </a:r>
          </a:p>
          <a:p>
            <a:pPr lvl="0"/>
            <a:r>
              <a:rPr lang="en-US"/>
              <a:t>Forwarder: Duty Cycle 80/100</a:t>
            </a:r>
          </a:p>
          <a:p>
            <a:pPr lvl="0"/>
            <a:r>
              <a:rPr lang="en-US"/>
              <a:t>Avg current = 267 * 0.8 + 3.1 * 0.2</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cSld>
</p:notes>
</file>

<file path=ppt/notesSlides/notesSlide7.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End node: Duty Cycle 20/100</a:t>
            </a:r>
          </a:p>
          <a:p>
            <a:pPr lvl="0"/>
            <a:r>
              <a:rPr lang="en-US"/>
              <a:t>Avg current = 200 * 0.2 + 2.7 * 0.8 = 42</a:t>
            </a:r>
          </a:p>
          <a:p>
            <a:pPr lvl="0"/>
            <a:r>
              <a:rPr lang="en-US"/>
              <a:t/>
            </a:r>
          </a:p>
          <a:p>
            <a:pPr lvl="0"/>
            <a:r>
              <a:rPr lang="en-US"/>
              <a:t>Forwarder: Duty Cycle 80/100</a:t>
            </a:r>
          </a:p>
          <a:p>
            <a:pPr lvl="0"/>
            <a:r>
              <a:rPr lang="en-US"/>
              <a:t>Avg current = 267 * 0.8 + 3.1 * 0.2</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cSld>
</p:notes>
</file>

<file path=ppt/notesSlides/notesSlide8.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End node: Duty Cycle 20/100</a:t>
            </a:r>
          </a:p>
          <a:p>
            <a:pPr lvl="0"/>
            <a:r>
              <a:rPr lang="en-US"/>
              <a:t>Avg current = 200 * 0.2 + 2.7 * 0.8 = 42</a:t>
            </a:r>
          </a:p>
          <a:p>
            <a:pPr lvl="0"/>
            <a:r>
              <a:rPr lang="en-US"/>
              <a:t/>
            </a:r>
          </a:p>
          <a:p>
            <a:pPr lvl="0"/>
            <a:r>
              <a:rPr lang="en-US"/>
              <a:t>Forwarder: Duty Cycle 80/100</a:t>
            </a:r>
          </a:p>
          <a:p>
            <a:pPr lvl="0"/>
            <a:r>
              <a:rPr lang="en-US"/>
              <a:t>Avg current = 267 * 0.8 + 3.1 * 0.2</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cSld>
</p:notes>
</file>

<file path=ppt/notesSlides/notesSlide9.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End node: Duty Cycle 20/100</a:t>
            </a:r>
          </a:p>
          <a:p>
            <a:pPr lvl="0"/>
            <a:r>
              <a:rPr lang="en-US"/>
              <a:t>Avg current = 200 * 0.2 + 2.7 * 0.8 = 42</a:t>
            </a:r>
          </a:p>
          <a:p>
            <a:pPr lvl="0"/>
            <a:r>
              <a:rPr lang="en-US"/>
              <a:t/>
            </a:r>
          </a:p>
          <a:p>
            <a:pPr lvl="0"/>
            <a:r>
              <a:rPr lang="en-US"/>
              <a:t>Forwarder: Duty Cycle 80/100</a:t>
            </a:r>
          </a:p>
          <a:p>
            <a:pPr lvl="0"/>
            <a:r>
              <a:rPr lang="en-US"/>
              <a:t>Avg current = 267 * 0.8 + 3.1 * 0.2</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cSld>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0.png" Type="http://schemas.openxmlformats.org/officeDocument/2006/relationships/image"/><Relationship Id="rId11" Target="../media/image21.svg" Type="http://schemas.openxmlformats.org/officeDocument/2006/relationships/image"/><Relationship Id="rId12" Target="../media/image22.png" Type="http://schemas.openxmlformats.org/officeDocument/2006/relationships/image"/><Relationship Id="rId13" Target="../media/image23.svg" Type="http://schemas.openxmlformats.org/officeDocument/2006/relationships/image"/><Relationship Id="rId14" Target="../media/image24.png" Type="http://schemas.openxmlformats.org/officeDocument/2006/relationships/image"/><Relationship Id="rId15" Target="../media/image25.svg" Type="http://schemas.openxmlformats.org/officeDocument/2006/relationships/image"/><Relationship Id="rId16" Target="../media/image26.png" Type="http://schemas.openxmlformats.org/officeDocument/2006/relationships/image"/><Relationship Id="rId2" Target="../media/image12.png" Type="http://schemas.openxmlformats.org/officeDocument/2006/relationships/image"/><Relationship Id="rId3" Target="../media/image13.svg" Type="http://schemas.openxmlformats.org/officeDocument/2006/relationships/image"/><Relationship Id="rId4" Target="../media/image14.png" Type="http://schemas.openxmlformats.org/officeDocument/2006/relationships/image"/><Relationship Id="rId5" Target="../media/image15.svg" Type="http://schemas.openxmlformats.org/officeDocument/2006/relationships/image"/><Relationship Id="rId6" Target="../media/image16.png" Type="http://schemas.openxmlformats.org/officeDocument/2006/relationships/image"/><Relationship Id="rId7" Target="../media/image17.svg" Type="http://schemas.openxmlformats.org/officeDocument/2006/relationships/image"/><Relationship Id="rId8" Target="../media/image18.png" Type="http://schemas.openxmlformats.org/officeDocument/2006/relationships/image"/><Relationship Id="rId9" Target="../media/image19.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 Id="rId3" Target="../media/image28.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9.png" Type="http://schemas.openxmlformats.org/officeDocument/2006/relationships/image"/><Relationship Id="rId3" Target="../media/image30.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xml" Type="http://schemas.openxmlformats.org/officeDocument/2006/relationships/notesSlide"/><Relationship Id="rId3" Target="../media/image31.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9.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2.png" Type="http://schemas.openxmlformats.org/officeDocument/2006/relationships/image"/><Relationship Id="rId3" Target="../media/image33.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4.jpe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5.png" Type="http://schemas.openxmlformats.org/officeDocument/2006/relationships/image"/><Relationship Id="rId3" Target="../media/image33.png" Type="http://schemas.openxmlformats.org/officeDocument/2006/relationships/image"/><Relationship Id="rId4" Target="../media/image36.png" Type="http://schemas.openxmlformats.org/officeDocument/2006/relationships/image"/><Relationship Id="rId5" Target="../media/image37.svg" Type="http://schemas.openxmlformats.org/officeDocument/2006/relationships/image"/><Relationship Id="rId6" Target="../media/image38.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9.png" Type="http://schemas.openxmlformats.org/officeDocument/2006/relationships/image"/><Relationship Id="rId3" Target="../media/image40.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svg" Type="http://schemas.openxmlformats.org/officeDocument/2006/relationships/image"/><Relationship Id="rId4" Target="../media/image18.png" Type="http://schemas.openxmlformats.org/officeDocument/2006/relationships/image"/><Relationship Id="rId5" Target="../media/image19.sv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1.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2.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3.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4.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5.png" Type="http://schemas.openxmlformats.org/officeDocument/2006/relationships/image"/><Relationship Id="rId3" Target="../media/image46.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7.png" Type="http://schemas.openxmlformats.org/officeDocument/2006/relationships/image"/><Relationship Id="rId3" Target="../media/image48.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9.pn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0.pn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1.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2.pn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3.pn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4.pn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4.xml" Type="http://schemas.openxmlformats.org/officeDocument/2006/relationships/notesSlide"/><Relationship Id="rId3" Target="../media/image55.png" Type="http://schemas.openxmlformats.org/officeDocument/2006/relationships/image"/></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5.xml" Type="http://schemas.openxmlformats.org/officeDocument/2006/relationships/notesSlide"/><Relationship Id="rId3" Target="../media/image56.png" Type="http://schemas.openxmlformats.org/officeDocument/2006/relationships/image"/></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6.xml" Type="http://schemas.openxmlformats.org/officeDocument/2006/relationships/notesSlide"/><Relationship Id="rId3" Target="../media/image57.png" Type="http://schemas.openxmlformats.org/officeDocument/2006/relationships/image"/><Relationship Id="rId4" Target="../media/image58.png" Type="http://schemas.openxmlformats.org/officeDocument/2006/relationships/image"/></Relationships>
</file>

<file path=ppt/slides/_rels/slide3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8.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7.xml" Type="http://schemas.openxmlformats.org/officeDocument/2006/relationships/notesSlide"/></Relationships>
</file>

<file path=ppt/slides/_rels/slide39.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8.xml" Type="http://schemas.openxmlformats.org/officeDocument/2006/relationships/notesSlid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6.png" Type="http://schemas.openxmlformats.org/officeDocument/2006/relationships/image"/><Relationship Id="rId4" Target="../media/image7.png" Type="http://schemas.openxmlformats.org/officeDocument/2006/relationships/image"/><Relationship Id="rId5" Target="../media/image8.png" Type="http://schemas.openxmlformats.org/officeDocument/2006/relationships/image"/></Relationships>
</file>

<file path=ppt/slides/_rels/slide40.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9.xml" Type="http://schemas.openxmlformats.org/officeDocument/2006/relationships/notesSlide"/></Relationships>
</file>

<file path=ppt/slides/_rels/slide4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14716863" y="8404359"/>
            <a:ext cx="2881437" cy="1143663"/>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0">
            <a:off x="14932340" y="7585541"/>
            <a:ext cx="2450485" cy="695325"/>
          </a:xfrm>
          <a:prstGeom prst="rect">
            <a:avLst/>
          </a:prstGeom>
        </p:spPr>
      </p:pic>
      <p:pic>
        <p:nvPicPr>
          <p:cNvPr name="Picture 4" id="4"/>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5166862" y="1160378"/>
            <a:ext cx="1981439" cy="2228613"/>
          </a:xfrm>
          <a:prstGeom prst="rect">
            <a:avLst/>
          </a:prstGeom>
        </p:spPr>
      </p:pic>
      <p:pic>
        <p:nvPicPr>
          <p:cNvPr name="Picture 5" id="5"/>
          <p:cNvPicPr>
            <a:picLocks noChangeAspect="true"/>
          </p:cNvPicPr>
          <p:nvPr/>
        </p:nvPicPr>
        <p:blipFill>
          <a:blip r:embed="rId6"/>
          <a:srcRect l="5709" t="31740" r="5709" b="37247"/>
          <a:stretch>
            <a:fillRect/>
          </a:stretch>
        </p:blipFill>
        <p:spPr>
          <a:xfrm flipH="false" flipV="false" rot="0">
            <a:off x="14543301" y="6452066"/>
            <a:ext cx="2887148" cy="695325"/>
          </a:xfrm>
          <a:prstGeom prst="rect">
            <a:avLst/>
          </a:prstGeom>
        </p:spPr>
      </p:pic>
      <p:sp>
        <p:nvSpPr>
          <p:cNvPr name="TextBox 6" id="6"/>
          <p:cNvSpPr txBox="true"/>
          <p:nvPr/>
        </p:nvSpPr>
        <p:spPr>
          <a:xfrm rot="0">
            <a:off x="920645" y="904875"/>
            <a:ext cx="13462095" cy="2493641"/>
          </a:xfrm>
          <a:prstGeom prst="rect">
            <a:avLst/>
          </a:prstGeom>
        </p:spPr>
        <p:txBody>
          <a:bodyPr anchor="t" rtlCol="false" tIns="0" lIns="0" bIns="0" rIns="0">
            <a:spAutoFit/>
          </a:bodyPr>
          <a:lstStyle/>
          <a:p>
            <a:pPr>
              <a:lnSpc>
                <a:spcPts val="10080"/>
              </a:lnSpc>
            </a:pPr>
            <a:r>
              <a:rPr lang="en-US" spc="-72" sz="7200">
                <a:solidFill>
                  <a:srgbClr val="004AAD"/>
                </a:solidFill>
                <a:latin typeface="Be Vietnam Bold"/>
              </a:rPr>
              <a:t>Thiết kế ứng dụng chạy đa giao thức động cho hệ thống IoT</a:t>
            </a:r>
          </a:p>
        </p:txBody>
      </p:sp>
      <p:sp>
        <p:nvSpPr>
          <p:cNvPr name="TextBox 7" id="7"/>
          <p:cNvSpPr txBox="true"/>
          <p:nvPr/>
        </p:nvSpPr>
        <p:spPr>
          <a:xfrm rot="0">
            <a:off x="1013183" y="7757157"/>
            <a:ext cx="7654525" cy="1504950"/>
          </a:xfrm>
          <a:prstGeom prst="rect">
            <a:avLst/>
          </a:prstGeom>
        </p:spPr>
        <p:txBody>
          <a:bodyPr anchor="t" rtlCol="false" tIns="0" lIns="0" bIns="0" rIns="0">
            <a:spAutoFit/>
          </a:bodyPr>
          <a:lstStyle/>
          <a:p>
            <a:pPr>
              <a:lnSpc>
                <a:spcPts val="4079"/>
              </a:lnSpc>
            </a:pPr>
            <a:r>
              <a:rPr lang="en-US" spc="-24" sz="2400">
                <a:solidFill>
                  <a:srgbClr val="000000"/>
                </a:solidFill>
                <a:latin typeface="Be Vietnam Bold"/>
              </a:rPr>
              <a:t>Sinh viên thực hiện</a:t>
            </a:r>
          </a:p>
          <a:p>
            <a:pPr>
              <a:lnSpc>
                <a:spcPts val="4079"/>
              </a:lnSpc>
            </a:pPr>
            <a:r>
              <a:rPr lang="en-US" spc="-24" sz="2400">
                <a:solidFill>
                  <a:srgbClr val="000000"/>
                </a:solidFill>
                <a:latin typeface="Be Vietnam"/>
              </a:rPr>
              <a:t>Nguyễn Thị Mỹ Thu - 1814215</a:t>
            </a:r>
          </a:p>
          <a:p>
            <a:pPr>
              <a:lnSpc>
                <a:spcPts val="4079"/>
              </a:lnSpc>
            </a:pPr>
            <a:r>
              <a:rPr lang="en-US" spc="-24" sz="2400">
                <a:solidFill>
                  <a:srgbClr val="000000"/>
                </a:solidFill>
                <a:latin typeface="Be Vietnam"/>
              </a:rPr>
              <a:t>Phan Quang Thông - 1810558</a:t>
            </a:r>
          </a:p>
        </p:txBody>
      </p:sp>
      <p:sp>
        <p:nvSpPr>
          <p:cNvPr name="TextBox 8" id="8"/>
          <p:cNvSpPr txBox="true"/>
          <p:nvPr/>
        </p:nvSpPr>
        <p:spPr>
          <a:xfrm rot="0">
            <a:off x="1013183" y="6594941"/>
            <a:ext cx="7654525" cy="990600"/>
          </a:xfrm>
          <a:prstGeom prst="rect">
            <a:avLst/>
          </a:prstGeom>
        </p:spPr>
        <p:txBody>
          <a:bodyPr anchor="t" rtlCol="false" tIns="0" lIns="0" bIns="0" rIns="0">
            <a:spAutoFit/>
          </a:bodyPr>
          <a:lstStyle/>
          <a:p>
            <a:pPr>
              <a:lnSpc>
                <a:spcPts val="4079"/>
              </a:lnSpc>
            </a:pPr>
            <a:r>
              <a:rPr lang="en-US" spc="-24" sz="2400">
                <a:solidFill>
                  <a:srgbClr val="000000"/>
                </a:solidFill>
                <a:latin typeface="Be Vietnam Bold"/>
              </a:rPr>
              <a:t>Giảng viên hướng dẫn </a:t>
            </a:r>
          </a:p>
          <a:p>
            <a:pPr>
              <a:lnSpc>
                <a:spcPts val="4079"/>
              </a:lnSpc>
            </a:pPr>
            <a:r>
              <a:rPr lang="en-US" spc="-24" sz="2400">
                <a:solidFill>
                  <a:srgbClr val="000000"/>
                </a:solidFill>
                <a:latin typeface="Be Vietnam"/>
              </a:rPr>
              <a:t>TS. Võ Quế Sơn</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5463850" y="5057379"/>
            <a:ext cx="1368397" cy="1184285"/>
          </a:xfrm>
          <a:prstGeom prst="rect">
            <a:avLst/>
          </a:prstGeom>
        </p:spPr>
      </p:pic>
      <p:pic>
        <p:nvPicPr>
          <p:cNvPr name="Picture 3" id="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9143417" y="4171347"/>
            <a:ext cx="1368397" cy="1184285"/>
          </a:xfrm>
          <a:prstGeom prst="rect">
            <a:avLst/>
          </a:prstGeom>
        </p:spPr>
      </p:pic>
      <p:pic>
        <p:nvPicPr>
          <p:cNvPr name="Picture 4" id="4"/>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6819020" y="3099088"/>
            <a:ext cx="1368397" cy="1184285"/>
          </a:xfrm>
          <a:prstGeom prst="rect">
            <a:avLst/>
          </a:prstGeom>
        </p:spPr>
      </p:pic>
      <p:pic>
        <p:nvPicPr>
          <p:cNvPr name="Picture 5" id="5"/>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7626952" y="6380557"/>
            <a:ext cx="1368397" cy="1184285"/>
          </a:xfrm>
          <a:prstGeom prst="rect">
            <a:avLst/>
          </a:prstGeom>
        </p:spPr>
      </p:pic>
      <p:pic>
        <p:nvPicPr>
          <p:cNvPr name="Picture 6" id="6"/>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3201623" y="4875515"/>
            <a:ext cx="1072259" cy="1072259"/>
          </a:xfrm>
          <a:prstGeom prst="rect">
            <a:avLst/>
          </a:prstGeom>
        </p:spPr>
      </p:pic>
      <p:pic>
        <p:nvPicPr>
          <p:cNvPr name="Picture 7" id="7"/>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0">
            <a:off x="4687728" y="2769783"/>
            <a:ext cx="1072259" cy="1072259"/>
          </a:xfrm>
          <a:prstGeom prst="rect">
            <a:avLst/>
          </a:prstGeom>
        </p:spPr>
      </p:pic>
      <p:pic>
        <p:nvPicPr>
          <p:cNvPr name="Picture 8" id="8"/>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0">
            <a:off x="6998898" y="1260597"/>
            <a:ext cx="1072259" cy="1072259"/>
          </a:xfrm>
          <a:prstGeom prst="rect">
            <a:avLst/>
          </a:prstGeom>
        </p:spPr>
      </p:pic>
      <p:pic>
        <p:nvPicPr>
          <p:cNvPr name="Picture 9" id="9"/>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5759987" y="7564842"/>
            <a:ext cx="1072259" cy="1072259"/>
          </a:xfrm>
          <a:prstGeom prst="rect">
            <a:avLst/>
          </a:prstGeom>
        </p:spPr>
      </p:pic>
      <p:pic>
        <p:nvPicPr>
          <p:cNvPr name="Picture 10" id="10"/>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8071158" y="8100971"/>
            <a:ext cx="1072259" cy="1072259"/>
          </a:xfrm>
          <a:prstGeom prst="rect">
            <a:avLst/>
          </a:prstGeom>
        </p:spPr>
      </p:pic>
      <p:pic>
        <p:nvPicPr>
          <p:cNvPr name="Picture 11" id="11"/>
          <p:cNvPicPr>
            <a:picLocks noChangeAspect="true"/>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l="0" t="0" r="0" b="0"/>
          <a:stretch>
            <a:fillRect/>
          </a:stretch>
        </p:blipFill>
        <p:spPr>
          <a:xfrm flipH="false" flipV="false" rot="0">
            <a:off x="11563372" y="5887398"/>
            <a:ext cx="1072259" cy="1072259"/>
          </a:xfrm>
          <a:prstGeom prst="rect">
            <a:avLst/>
          </a:prstGeom>
        </p:spPr>
      </p:pic>
      <p:pic>
        <p:nvPicPr>
          <p:cNvPr name="Picture 12" id="12"/>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0">
            <a:off x="11702312" y="4283373"/>
            <a:ext cx="1072259" cy="1072259"/>
          </a:xfrm>
          <a:prstGeom prst="rect">
            <a:avLst/>
          </a:prstGeom>
        </p:spPr>
      </p:pic>
      <p:grpSp>
        <p:nvGrpSpPr>
          <p:cNvPr name="Group 13" id="13"/>
          <p:cNvGrpSpPr/>
          <p:nvPr/>
        </p:nvGrpSpPr>
        <p:grpSpPr>
          <a:xfrm rot="0">
            <a:off x="12238442" y="4875515"/>
            <a:ext cx="2241032" cy="1548013"/>
            <a:chOff x="0" y="0"/>
            <a:chExt cx="2770706" cy="1913890"/>
          </a:xfrm>
        </p:grpSpPr>
        <p:sp>
          <p:nvSpPr>
            <p:cNvPr name="Freeform 14" id="14"/>
            <p:cNvSpPr/>
            <p:nvPr/>
          </p:nvSpPr>
          <p:spPr>
            <a:xfrm>
              <a:off x="0" y="0"/>
              <a:ext cx="2770706" cy="1913890"/>
            </a:xfrm>
            <a:custGeom>
              <a:avLst/>
              <a:gdLst/>
              <a:ahLst/>
              <a:cxnLst/>
              <a:rect r="r" b="b" t="t" l="l"/>
              <a:pathLst>
                <a:path h="1913890" w="2770706">
                  <a:moveTo>
                    <a:pt x="0" y="0"/>
                  </a:moveTo>
                  <a:lnTo>
                    <a:pt x="2770706" y="0"/>
                  </a:lnTo>
                  <a:lnTo>
                    <a:pt x="2770706" y="1913890"/>
                  </a:lnTo>
                  <a:lnTo>
                    <a:pt x="0" y="1913890"/>
                  </a:lnTo>
                  <a:close/>
                </a:path>
              </a:pathLst>
            </a:custGeom>
            <a:solidFill>
              <a:srgbClr val="D9D9D9"/>
            </a:solidFill>
          </p:spPr>
        </p:sp>
      </p:grpSp>
      <p:sp>
        <p:nvSpPr>
          <p:cNvPr name="AutoShape 15" id="15"/>
          <p:cNvSpPr/>
          <p:nvPr/>
        </p:nvSpPr>
        <p:spPr>
          <a:xfrm rot="-428460">
            <a:off x="8985311" y="6712742"/>
            <a:ext cx="2588099" cy="0"/>
          </a:xfrm>
          <a:prstGeom prst="line">
            <a:avLst/>
          </a:prstGeom>
          <a:ln cap="rnd" w="47625">
            <a:solidFill>
              <a:srgbClr val="FFBD59"/>
            </a:solidFill>
            <a:prstDash val="solid"/>
            <a:headEnd type="none" len="sm" w="sm"/>
            <a:tailEnd type="none" len="sm" w="sm"/>
          </a:ln>
        </p:spPr>
      </p:sp>
      <p:sp>
        <p:nvSpPr>
          <p:cNvPr name="AutoShape 16" id="16"/>
          <p:cNvSpPr/>
          <p:nvPr/>
        </p:nvSpPr>
        <p:spPr>
          <a:xfrm rot="1800000">
            <a:off x="6615738" y="6226106"/>
            <a:ext cx="1208574" cy="0"/>
          </a:xfrm>
          <a:prstGeom prst="line">
            <a:avLst/>
          </a:prstGeom>
          <a:ln cap="rnd" w="47625">
            <a:solidFill>
              <a:srgbClr val="FFBD59"/>
            </a:solidFill>
            <a:prstDash val="solid"/>
            <a:headEnd type="none" len="sm" w="sm"/>
            <a:tailEnd type="none" len="sm" w="sm"/>
          </a:ln>
        </p:spPr>
      </p:sp>
      <p:sp>
        <p:nvSpPr>
          <p:cNvPr name="AutoShape 17" id="17"/>
          <p:cNvSpPr/>
          <p:nvPr/>
        </p:nvSpPr>
        <p:spPr>
          <a:xfrm rot="8775475">
            <a:off x="6745689" y="7564409"/>
            <a:ext cx="1027678" cy="0"/>
          </a:xfrm>
          <a:prstGeom prst="line">
            <a:avLst/>
          </a:prstGeom>
          <a:ln cap="rnd" w="47625">
            <a:solidFill>
              <a:srgbClr val="FFBD59"/>
            </a:solidFill>
            <a:prstDash val="solid"/>
            <a:headEnd type="none" len="sm" w="sm"/>
            <a:tailEnd type="none" len="sm" w="sm"/>
          </a:ln>
        </p:spPr>
      </p:sp>
      <p:sp>
        <p:nvSpPr>
          <p:cNvPr name="AutoShape 18" id="18"/>
          <p:cNvSpPr/>
          <p:nvPr/>
        </p:nvSpPr>
        <p:spPr>
          <a:xfrm rot="4570980">
            <a:off x="8075186" y="7792424"/>
            <a:ext cx="619997" cy="0"/>
          </a:xfrm>
          <a:prstGeom prst="line">
            <a:avLst/>
          </a:prstGeom>
          <a:ln cap="rnd" w="47625">
            <a:solidFill>
              <a:srgbClr val="FFBD59"/>
            </a:solidFill>
            <a:prstDash val="solid"/>
            <a:headEnd type="none" len="sm" w="sm"/>
            <a:tailEnd type="none" len="sm" w="sm"/>
          </a:ln>
        </p:spPr>
      </p:sp>
      <p:sp>
        <p:nvSpPr>
          <p:cNvPr name="AutoShape 19" id="19"/>
          <p:cNvSpPr/>
          <p:nvPr/>
        </p:nvSpPr>
        <p:spPr>
          <a:xfrm rot="135800">
            <a:off x="4273418" y="5509490"/>
            <a:ext cx="1190897" cy="0"/>
          </a:xfrm>
          <a:prstGeom prst="line">
            <a:avLst/>
          </a:prstGeom>
          <a:ln cap="rnd" w="47625">
            <a:solidFill>
              <a:srgbClr val="FFBD59"/>
            </a:solidFill>
            <a:prstDash val="solid"/>
            <a:headEnd type="none" len="sm" w="sm"/>
            <a:tailEnd type="none" len="sm" w="sm"/>
          </a:ln>
        </p:spPr>
      </p:sp>
      <p:sp>
        <p:nvSpPr>
          <p:cNvPr name="AutoShape 20" id="20"/>
          <p:cNvSpPr/>
          <p:nvPr/>
        </p:nvSpPr>
        <p:spPr>
          <a:xfrm rot="400518">
            <a:off x="5755759" y="3354599"/>
            <a:ext cx="1247367" cy="0"/>
          </a:xfrm>
          <a:prstGeom prst="line">
            <a:avLst/>
          </a:prstGeom>
          <a:ln cap="rnd" w="47625">
            <a:solidFill>
              <a:srgbClr val="FF5757"/>
            </a:solidFill>
            <a:prstDash val="solid"/>
            <a:headEnd type="none" len="sm" w="sm"/>
            <a:tailEnd type="none" len="sm" w="sm"/>
          </a:ln>
        </p:spPr>
      </p:sp>
      <p:sp>
        <p:nvSpPr>
          <p:cNvPr name="AutoShape 21" id="21"/>
          <p:cNvSpPr/>
          <p:nvPr/>
        </p:nvSpPr>
        <p:spPr>
          <a:xfrm rot="1393006">
            <a:off x="8015350" y="4246447"/>
            <a:ext cx="1378301" cy="0"/>
          </a:xfrm>
          <a:prstGeom prst="line">
            <a:avLst/>
          </a:prstGeom>
          <a:ln cap="rnd" w="47625">
            <a:solidFill>
              <a:srgbClr val="FF5757"/>
            </a:solidFill>
            <a:prstDash val="solid"/>
            <a:headEnd type="none" len="sm" w="sm"/>
            <a:tailEnd type="none" len="sm" w="sm"/>
          </a:ln>
        </p:spPr>
      </p:sp>
      <p:sp>
        <p:nvSpPr>
          <p:cNvPr name="AutoShape 22" id="22"/>
          <p:cNvSpPr/>
          <p:nvPr/>
        </p:nvSpPr>
        <p:spPr>
          <a:xfrm rot="-78778">
            <a:off x="10511657" y="4782961"/>
            <a:ext cx="1190811" cy="0"/>
          </a:xfrm>
          <a:prstGeom prst="line">
            <a:avLst/>
          </a:prstGeom>
          <a:ln cap="rnd" w="47625">
            <a:solidFill>
              <a:srgbClr val="FF5757"/>
            </a:solidFill>
            <a:prstDash val="solid"/>
            <a:headEnd type="none" len="sm" w="sm"/>
            <a:tailEnd type="none" len="sm" w="sm"/>
          </a:ln>
        </p:spPr>
      </p:sp>
      <p:sp>
        <p:nvSpPr>
          <p:cNvPr name="AutoShape 23" id="23"/>
          <p:cNvSpPr/>
          <p:nvPr/>
        </p:nvSpPr>
        <p:spPr>
          <a:xfrm rot="-3017444">
            <a:off x="13970339" y="4483972"/>
            <a:ext cx="874663" cy="0"/>
          </a:xfrm>
          <a:prstGeom prst="line">
            <a:avLst/>
          </a:prstGeom>
          <a:ln cap="rnd" w="47625">
            <a:solidFill>
              <a:srgbClr val="008037"/>
            </a:solidFill>
            <a:prstDash val="solid"/>
            <a:headEnd type="none" len="sm" w="sm"/>
            <a:tailEnd type="none" len="sm" w="sm"/>
          </a:ln>
        </p:spPr>
      </p:sp>
      <p:sp>
        <p:nvSpPr>
          <p:cNvPr name="AutoShape 24" id="24"/>
          <p:cNvSpPr/>
          <p:nvPr/>
        </p:nvSpPr>
        <p:spPr>
          <a:xfrm rot="5400000">
            <a:off x="7161236" y="2701483"/>
            <a:ext cx="747585" cy="0"/>
          </a:xfrm>
          <a:prstGeom prst="line">
            <a:avLst/>
          </a:prstGeom>
          <a:ln cap="rnd" w="47625">
            <a:solidFill>
              <a:srgbClr val="FF5757"/>
            </a:solidFill>
            <a:prstDash val="solid"/>
            <a:headEnd type="none" len="sm" w="sm"/>
            <a:tailEnd type="none" len="sm" w="sm"/>
          </a:ln>
        </p:spPr>
      </p:sp>
      <p:pic>
        <p:nvPicPr>
          <p:cNvPr name="Picture 25" id="25"/>
          <p:cNvPicPr>
            <a:picLocks noChangeAspect="true"/>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l="0" t="0" r="0" b="0"/>
          <a:stretch>
            <a:fillRect/>
          </a:stretch>
        </p:blipFill>
        <p:spPr>
          <a:xfrm flipH="false" flipV="false" rot="0">
            <a:off x="17111792" y="3691230"/>
            <a:ext cx="751118" cy="1270390"/>
          </a:xfrm>
          <a:prstGeom prst="rect">
            <a:avLst/>
          </a:prstGeom>
        </p:spPr>
      </p:pic>
      <p:pic>
        <p:nvPicPr>
          <p:cNvPr name="Picture 26" id="26"/>
          <p:cNvPicPr>
            <a:picLocks noChangeAspect="true"/>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l="0" t="0" r="0" b="0"/>
          <a:stretch>
            <a:fillRect/>
          </a:stretch>
        </p:blipFill>
        <p:spPr>
          <a:xfrm flipH="false" flipV="false" rot="0">
            <a:off x="10511814" y="8538036"/>
            <a:ext cx="751118" cy="1270390"/>
          </a:xfrm>
          <a:prstGeom prst="rect">
            <a:avLst/>
          </a:prstGeom>
        </p:spPr>
      </p:pic>
      <p:pic>
        <p:nvPicPr>
          <p:cNvPr name="Picture 27" id="27"/>
          <p:cNvPicPr>
            <a:picLocks noChangeAspect="true"/>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l="0" t="0" r="0" b="0"/>
          <a:stretch>
            <a:fillRect/>
          </a:stretch>
        </p:blipFill>
        <p:spPr>
          <a:xfrm flipH="false" flipV="false" rot="0">
            <a:off x="9076497" y="992532"/>
            <a:ext cx="751118" cy="1270390"/>
          </a:xfrm>
          <a:prstGeom prst="rect">
            <a:avLst/>
          </a:prstGeom>
        </p:spPr>
      </p:pic>
      <p:sp>
        <p:nvSpPr>
          <p:cNvPr name="AutoShape 28" id="28"/>
          <p:cNvSpPr/>
          <p:nvPr/>
        </p:nvSpPr>
        <p:spPr>
          <a:xfrm rot="0">
            <a:off x="8061771" y="1677918"/>
            <a:ext cx="1014727" cy="0"/>
          </a:xfrm>
          <a:prstGeom prst="line">
            <a:avLst/>
          </a:prstGeom>
          <a:ln cap="rnd" w="47625">
            <a:solidFill>
              <a:srgbClr val="38B6FF"/>
            </a:solidFill>
            <a:prstDash val="solid"/>
            <a:headEnd type="none" len="sm" w="sm"/>
            <a:tailEnd type="none" len="sm" w="sm"/>
          </a:ln>
        </p:spPr>
      </p:sp>
      <p:sp>
        <p:nvSpPr>
          <p:cNvPr name="AutoShape 29" id="29"/>
          <p:cNvSpPr/>
          <p:nvPr/>
        </p:nvSpPr>
        <p:spPr>
          <a:xfrm rot="900000">
            <a:off x="9119057" y="8964388"/>
            <a:ext cx="1429805" cy="0"/>
          </a:xfrm>
          <a:prstGeom prst="line">
            <a:avLst/>
          </a:prstGeom>
          <a:ln cap="rnd" w="47625">
            <a:solidFill>
              <a:srgbClr val="38B6FF"/>
            </a:solidFill>
            <a:prstDash val="solid"/>
            <a:headEnd type="none" len="sm" w="sm"/>
            <a:tailEnd type="none" len="sm" w="sm"/>
          </a:ln>
        </p:spPr>
      </p:sp>
      <p:pic>
        <p:nvPicPr>
          <p:cNvPr name="Picture 30" id="30"/>
          <p:cNvPicPr>
            <a:picLocks noChangeAspect="true"/>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l="0" t="0" r="0" b="0"/>
          <a:stretch>
            <a:fillRect/>
          </a:stretch>
        </p:blipFill>
        <p:spPr>
          <a:xfrm flipH="false" flipV="false" rot="0">
            <a:off x="14369465" y="2531227"/>
            <a:ext cx="1076632" cy="955266"/>
          </a:xfrm>
          <a:prstGeom prst="rect">
            <a:avLst/>
          </a:prstGeom>
        </p:spPr>
      </p:pic>
      <p:pic>
        <p:nvPicPr>
          <p:cNvPr name="Picture 31" id="31"/>
          <p:cNvPicPr>
            <a:picLocks noChangeAspect="true"/>
          </p:cNvPicPr>
          <p:nvPr/>
        </p:nvPicPr>
        <p:blipFill>
          <a:blip r:embed="rId16"/>
          <a:srcRect l="0" t="0" r="0" b="0"/>
          <a:stretch>
            <a:fillRect/>
          </a:stretch>
        </p:blipFill>
        <p:spPr>
          <a:xfrm flipH="false" flipV="false" rot="0">
            <a:off x="15888766" y="676380"/>
            <a:ext cx="1349119" cy="866809"/>
          </a:xfrm>
          <a:prstGeom prst="rect">
            <a:avLst/>
          </a:prstGeom>
        </p:spPr>
      </p:pic>
      <p:sp>
        <p:nvSpPr>
          <p:cNvPr name="TextBox 32" id="32"/>
          <p:cNvSpPr txBox="true"/>
          <p:nvPr/>
        </p:nvSpPr>
        <p:spPr>
          <a:xfrm rot="0">
            <a:off x="12238442" y="5308007"/>
            <a:ext cx="2241032" cy="701675"/>
          </a:xfrm>
          <a:prstGeom prst="rect">
            <a:avLst/>
          </a:prstGeom>
        </p:spPr>
        <p:txBody>
          <a:bodyPr anchor="t" rtlCol="false" tIns="0" lIns="0" bIns="0" rIns="0">
            <a:spAutoFit/>
          </a:bodyPr>
          <a:lstStyle/>
          <a:p>
            <a:pPr algn="ctr">
              <a:lnSpc>
                <a:spcPts val="2800"/>
              </a:lnSpc>
            </a:pPr>
            <a:r>
              <a:rPr lang="en-US" sz="2000">
                <a:solidFill>
                  <a:srgbClr val="000000"/>
                </a:solidFill>
                <a:latin typeface="Be Vietnam Bold"/>
              </a:rPr>
              <a:t>Multiprotocol</a:t>
            </a:r>
          </a:p>
          <a:p>
            <a:pPr algn="ctr">
              <a:lnSpc>
                <a:spcPts val="2800"/>
              </a:lnSpc>
            </a:pPr>
            <a:r>
              <a:rPr lang="en-US" sz="2000">
                <a:solidFill>
                  <a:srgbClr val="000000"/>
                </a:solidFill>
                <a:latin typeface="Be Vietnam Bold"/>
              </a:rPr>
              <a:t>Gateway</a:t>
            </a:r>
          </a:p>
        </p:txBody>
      </p:sp>
      <p:sp>
        <p:nvSpPr>
          <p:cNvPr name="TextBox 33" id="33"/>
          <p:cNvSpPr txBox="true"/>
          <p:nvPr/>
        </p:nvSpPr>
        <p:spPr>
          <a:xfrm rot="0">
            <a:off x="10423602" y="3778267"/>
            <a:ext cx="3821982" cy="349250"/>
          </a:xfrm>
          <a:prstGeom prst="rect">
            <a:avLst/>
          </a:prstGeom>
        </p:spPr>
        <p:txBody>
          <a:bodyPr anchor="t" rtlCol="false" tIns="0" lIns="0" bIns="0" rIns="0">
            <a:spAutoFit/>
          </a:bodyPr>
          <a:lstStyle/>
          <a:p>
            <a:pPr algn="ctr">
              <a:lnSpc>
                <a:spcPts val="2800"/>
              </a:lnSpc>
            </a:pPr>
            <a:r>
              <a:rPr lang="en-US" sz="2000">
                <a:solidFill>
                  <a:srgbClr val="000000"/>
                </a:solidFill>
                <a:latin typeface="Be Vietnam Bold"/>
              </a:rPr>
              <a:t>Zigbee NCP</a:t>
            </a:r>
          </a:p>
        </p:txBody>
      </p:sp>
      <p:sp>
        <p:nvSpPr>
          <p:cNvPr name="TextBox 34" id="34"/>
          <p:cNvSpPr txBox="true"/>
          <p:nvPr/>
        </p:nvSpPr>
        <p:spPr>
          <a:xfrm rot="0">
            <a:off x="10188511" y="7084568"/>
            <a:ext cx="3821982" cy="349250"/>
          </a:xfrm>
          <a:prstGeom prst="rect">
            <a:avLst/>
          </a:prstGeom>
        </p:spPr>
        <p:txBody>
          <a:bodyPr anchor="t" rtlCol="false" tIns="0" lIns="0" bIns="0" rIns="0">
            <a:spAutoFit/>
          </a:bodyPr>
          <a:lstStyle/>
          <a:p>
            <a:pPr algn="ctr">
              <a:lnSpc>
                <a:spcPts val="2800"/>
              </a:lnSpc>
            </a:pPr>
            <a:r>
              <a:rPr lang="en-US" sz="2000">
                <a:solidFill>
                  <a:srgbClr val="000000"/>
                </a:solidFill>
                <a:latin typeface="Be Vietnam Bold"/>
              </a:rPr>
              <a:t>Thread NCP</a:t>
            </a:r>
          </a:p>
        </p:txBody>
      </p:sp>
      <p:sp>
        <p:nvSpPr>
          <p:cNvPr name="TextBox 35" id="35"/>
          <p:cNvSpPr txBox="true"/>
          <p:nvPr/>
        </p:nvSpPr>
        <p:spPr>
          <a:xfrm rot="0">
            <a:off x="15576360" y="5030436"/>
            <a:ext cx="3821982" cy="349250"/>
          </a:xfrm>
          <a:prstGeom prst="rect">
            <a:avLst/>
          </a:prstGeom>
        </p:spPr>
        <p:txBody>
          <a:bodyPr anchor="t" rtlCol="false" tIns="0" lIns="0" bIns="0" rIns="0">
            <a:spAutoFit/>
          </a:bodyPr>
          <a:lstStyle/>
          <a:p>
            <a:pPr algn="ctr">
              <a:lnSpc>
                <a:spcPts val="2800"/>
              </a:lnSpc>
            </a:pPr>
            <a:r>
              <a:rPr lang="en-US" sz="2000">
                <a:solidFill>
                  <a:srgbClr val="000000"/>
                </a:solidFill>
                <a:latin typeface="Be Vietnam Bold"/>
              </a:rPr>
              <a:t>BLE central</a:t>
            </a:r>
          </a:p>
        </p:txBody>
      </p:sp>
      <p:sp>
        <p:nvSpPr>
          <p:cNvPr name="TextBox 36" id="36"/>
          <p:cNvSpPr txBox="true"/>
          <p:nvPr/>
        </p:nvSpPr>
        <p:spPr>
          <a:xfrm rot="0">
            <a:off x="12996789" y="3643605"/>
            <a:ext cx="3821982" cy="349250"/>
          </a:xfrm>
          <a:prstGeom prst="rect">
            <a:avLst/>
          </a:prstGeom>
        </p:spPr>
        <p:txBody>
          <a:bodyPr anchor="t" rtlCol="false" tIns="0" lIns="0" bIns="0" rIns="0">
            <a:spAutoFit/>
          </a:bodyPr>
          <a:lstStyle/>
          <a:p>
            <a:pPr algn="ctr">
              <a:lnSpc>
                <a:spcPts val="2800"/>
              </a:lnSpc>
            </a:pPr>
            <a:r>
              <a:rPr lang="en-US" sz="2000">
                <a:solidFill>
                  <a:srgbClr val="000000"/>
                </a:solidFill>
                <a:latin typeface="Be Vietnam Bold"/>
              </a:rPr>
              <a:t>Wifi Router</a:t>
            </a:r>
          </a:p>
        </p:txBody>
      </p:sp>
      <p:sp>
        <p:nvSpPr>
          <p:cNvPr name="TextBox 37" id="37"/>
          <p:cNvSpPr txBox="true"/>
          <p:nvPr/>
        </p:nvSpPr>
        <p:spPr>
          <a:xfrm rot="0">
            <a:off x="14652335" y="1580102"/>
            <a:ext cx="3821982" cy="349250"/>
          </a:xfrm>
          <a:prstGeom prst="rect">
            <a:avLst/>
          </a:prstGeom>
        </p:spPr>
        <p:txBody>
          <a:bodyPr anchor="t" rtlCol="false" tIns="0" lIns="0" bIns="0" rIns="0">
            <a:spAutoFit/>
          </a:bodyPr>
          <a:lstStyle/>
          <a:p>
            <a:pPr algn="ctr">
              <a:lnSpc>
                <a:spcPts val="2800"/>
              </a:lnSpc>
            </a:pPr>
            <a:r>
              <a:rPr lang="en-US" sz="2000">
                <a:solidFill>
                  <a:srgbClr val="000000"/>
                </a:solidFill>
                <a:latin typeface="Be Vietnam Bold"/>
              </a:rPr>
              <a:t>Broker</a:t>
            </a:r>
          </a:p>
        </p:txBody>
      </p:sp>
      <p:grpSp>
        <p:nvGrpSpPr>
          <p:cNvPr name="Group 38" id="38"/>
          <p:cNvGrpSpPr/>
          <p:nvPr/>
        </p:nvGrpSpPr>
        <p:grpSpPr>
          <a:xfrm rot="0">
            <a:off x="718251" y="7747385"/>
            <a:ext cx="3670137" cy="1581301"/>
            <a:chOff x="0" y="0"/>
            <a:chExt cx="4893515" cy="2108401"/>
          </a:xfrm>
        </p:grpSpPr>
        <p:sp>
          <p:nvSpPr>
            <p:cNvPr name="AutoShape 39" id="39"/>
            <p:cNvSpPr/>
            <p:nvPr/>
          </p:nvSpPr>
          <p:spPr>
            <a:xfrm rot="0">
              <a:off x="0" y="169333"/>
              <a:ext cx="799966" cy="0"/>
            </a:xfrm>
            <a:prstGeom prst="line">
              <a:avLst/>
            </a:prstGeom>
            <a:ln cap="rnd" w="63500">
              <a:solidFill>
                <a:srgbClr val="FF5757"/>
              </a:solidFill>
              <a:prstDash val="solid"/>
              <a:headEnd type="none" len="sm" w="sm"/>
              <a:tailEnd type="none" len="sm" w="sm"/>
            </a:ln>
          </p:spPr>
        </p:sp>
        <p:sp>
          <p:nvSpPr>
            <p:cNvPr name="AutoShape 40" id="40"/>
            <p:cNvSpPr/>
            <p:nvPr/>
          </p:nvSpPr>
          <p:spPr>
            <a:xfrm rot="0">
              <a:off x="0" y="746198"/>
              <a:ext cx="799966" cy="0"/>
            </a:xfrm>
            <a:prstGeom prst="line">
              <a:avLst/>
            </a:prstGeom>
            <a:ln cap="rnd" w="63500">
              <a:solidFill>
                <a:srgbClr val="FF914D"/>
              </a:solidFill>
              <a:prstDash val="solid"/>
              <a:headEnd type="none" len="sm" w="sm"/>
              <a:tailEnd type="none" len="sm" w="sm"/>
            </a:ln>
          </p:spPr>
        </p:sp>
        <p:sp>
          <p:nvSpPr>
            <p:cNvPr name="AutoShape 41" id="41"/>
            <p:cNvSpPr/>
            <p:nvPr/>
          </p:nvSpPr>
          <p:spPr>
            <a:xfrm rot="0">
              <a:off x="0" y="1289262"/>
              <a:ext cx="799966" cy="0"/>
            </a:xfrm>
            <a:prstGeom prst="line">
              <a:avLst/>
            </a:prstGeom>
            <a:ln cap="rnd" w="63500">
              <a:solidFill>
                <a:srgbClr val="38B6FF"/>
              </a:solidFill>
              <a:prstDash val="solid"/>
              <a:headEnd type="none" len="sm" w="sm"/>
              <a:tailEnd type="none" len="sm" w="sm"/>
            </a:ln>
          </p:spPr>
        </p:sp>
        <p:sp>
          <p:nvSpPr>
            <p:cNvPr name="AutoShape 42" id="42"/>
            <p:cNvSpPr/>
            <p:nvPr/>
          </p:nvSpPr>
          <p:spPr>
            <a:xfrm rot="0">
              <a:off x="0" y="1875568"/>
              <a:ext cx="799966" cy="0"/>
            </a:xfrm>
            <a:prstGeom prst="line">
              <a:avLst/>
            </a:prstGeom>
            <a:ln cap="rnd" w="63500">
              <a:solidFill>
                <a:srgbClr val="008037"/>
              </a:solidFill>
              <a:prstDash val="solid"/>
              <a:headEnd type="none" len="sm" w="sm"/>
              <a:tailEnd type="none" len="sm" w="sm"/>
            </a:ln>
          </p:spPr>
        </p:sp>
        <p:sp>
          <p:nvSpPr>
            <p:cNvPr name="TextBox 43" id="43"/>
            <p:cNvSpPr txBox="true"/>
            <p:nvPr/>
          </p:nvSpPr>
          <p:spPr>
            <a:xfrm rot="0">
              <a:off x="1174977" y="-47625"/>
              <a:ext cx="3718539" cy="449792"/>
            </a:xfrm>
            <a:prstGeom prst="rect">
              <a:avLst/>
            </a:prstGeom>
          </p:spPr>
          <p:txBody>
            <a:bodyPr anchor="t" rtlCol="false" tIns="0" lIns="0" bIns="0" rIns="0">
              <a:spAutoFit/>
            </a:bodyPr>
            <a:lstStyle/>
            <a:p>
              <a:pPr>
                <a:lnSpc>
                  <a:spcPts val="2800"/>
                </a:lnSpc>
              </a:pPr>
              <a:r>
                <a:rPr lang="en-US" sz="2000">
                  <a:solidFill>
                    <a:srgbClr val="000000"/>
                  </a:solidFill>
                  <a:latin typeface="Be Vietnam Bold"/>
                </a:rPr>
                <a:t>Zigbee Connection</a:t>
              </a:r>
            </a:p>
          </p:txBody>
        </p:sp>
        <p:sp>
          <p:nvSpPr>
            <p:cNvPr name="TextBox 44" id="44"/>
            <p:cNvSpPr txBox="true"/>
            <p:nvPr/>
          </p:nvSpPr>
          <p:spPr>
            <a:xfrm rot="0">
              <a:off x="1174977" y="529240"/>
              <a:ext cx="3718539" cy="449792"/>
            </a:xfrm>
            <a:prstGeom prst="rect">
              <a:avLst/>
            </a:prstGeom>
          </p:spPr>
          <p:txBody>
            <a:bodyPr anchor="t" rtlCol="false" tIns="0" lIns="0" bIns="0" rIns="0">
              <a:spAutoFit/>
            </a:bodyPr>
            <a:lstStyle/>
            <a:p>
              <a:pPr>
                <a:lnSpc>
                  <a:spcPts val="2800"/>
                </a:lnSpc>
              </a:pPr>
              <a:r>
                <a:rPr lang="en-US" sz="2000">
                  <a:solidFill>
                    <a:srgbClr val="000000"/>
                  </a:solidFill>
                  <a:latin typeface="Be Vietnam Bold"/>
                </a:rPr>
                <a:t>Thread Connection</a:t>
              </a:r>
            </a:p>
          </p:txBody>
        </p:sp>
        <p:sp>
          <p:nvSpPr>
            <p:cNvPr name="TextBox 45" id="45"/>
            <p:cNvSpPr txBox="true"/>
            <p:nvPr/>
          </p:nvSpPr>
          <p:spPr>
            <a:xfrm rot="0">
              <a:off x="1174977" y="1072304"/>
              <a:ext cx="3718539" cy="449792"/>
            </a:xfrm>
            <a:prstGeom prst="rect">
              <a:avLst/>
            </a:prstGeom>
          </p:spPr>
          <p:txBody>
            <a:bodyPr anchor="t" rtlCol="false" tIns="0" lIns="0" bIns="0" rIns="0">
              <a:spAutoFit/>
            </a:bodyPr>
            <a:lstStyle/>
            <a:p>
              <a:pPr>
                <a:lnSpc>
                  <a:spcPts val="2800"/>
                </a:lnSpc>
              </a:pPr>
              <a:r>
                <a:rPr lang="en-US" sz="2000">
                  <a:solidFill>
                    <a:srgbClr val="000000"/>
                  </a:solidFill>
                  <a:latin typeface="Be Vietnam Bold"/>
                </a:rPr>
                <a:t>BLE Connection</a:t>
              </a:r>
            </a:p>
          </p:txBody>
        </p:sp>
        <p:sp>
          <p:nvSpPr>
            <p:cNvPr name="TextBox 46" id="46"/>
            <p:cNvSpPr txBox="true"/>
            <p:nvPr/>
          </p:nvSpPr>
          <p:spPr>
            <a:xfrm rot="0">
              <a:off x="1174977" y="1658609"/>
              <a:ext cx="3718539" cy="449792"/>
            </a:xfrm>
            <a:prstGeom prst="rect">
              <a:avLst/>
            </a:prstGeom>
          </p:spPr>
          <p:txBody>
            <a:bodyPr anchor="t" rtlCol="false" tIns="0" lIns="0" bIns="0" rIns="0">
              <a:spAutoFit/>
            </a:bodyPr>
            <a:lstStyle/>
            <a:p>
              <a:pPr>
                <a:lnSpc>
                  <a:spcPts val="2800"/>
                </a:lnSpc>
              </a:pPr>
              <a:r>
                <a:rPr lang="en-US" sz="2000">
                  <a:solidFill>
                    <a:srgbClr val="000000"/>
                  </a:solidFill>
                  <a:latin typeface="Be Vietnam Bold"/>
                </a:rPr>
                <a:t>MQTT Connection</a:t>
              </a:r>
            </a:p>
          </p:txBody>
        </p:sp>
      </p:grpSp>
      <p:grpSp>
        <p:nvGrpSpPr>
          <p:cNvPr name="Group 47" id="47"/>
          <p:cNvGrpSpPr/>
          <p:nvPr/>
        </p:nvGrpSpPr>
        <p:grpSpPr>
          <a:xfrm rot="0">
            <a:off x="696790" y="4283373"/>
            <a:ext cx="3040962" cy="2932026"/>
            <a:chOff x="0" y="0"/>
            <a:chExt cx="4054616" cy="3909368"/>
          </a:xfrm>
        </p:grpSpPr>
        <p:pic>
          <p:nvPicPr>
            <p:cNvPr name="Picture 48" id="48"/>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0" y="996655"/>
              <a:ext cx="885092" cy="766007"/>
            </a:xfrm>
            <a:prstGeom prst="rect">
              <a:avLst/>
            </a:prstGeom>
          </p:spPr>
        </p:pic>
        <p:pic>
          <p:nvPicPr>
            <p:cNvPr name="Picture 49" id="49"/>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0" y="3143362"/>
              <a:ext cx="885092" cy="766007"/>
            </a:xfrm>
            <a:prstGeom prst="rect">
              <a:avLst/>
            </a:prstGeom>
          </p:spPr>
        </p:pic>
        <p:pic>
          <p:nvPicPr>
            <p:cNvPr name="Picture 50" id="50"/>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0">
              <a:off x="85126" y="0"/>
              <a:ext cx="714840" cy="714840"/>
            </a:xfrm>
            <a:prstGeom prst="rect">
              <a:avLst/>
            </a:prstGeom>
          </p:spPr>
        </p:pic>
        <p:pic>
          <p:nvPicPr>
            <p:cNvPr name="Picture 51" id="51"/>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85126" y="2146706"/>
              <a:ext cx="714840" cy="714840"/>
            </a:xfrm>
            <a:prstGeom prst="rect">
              <a:avLst/>
            </a:prstGeom>
          </p:spPr>
        </p:pic>
        <p:sp>
          <p:nvSpPr>
            <p:cNvPr name="TextBox 52" id="52"/>
            <p:cNvSpPr txBox="true"/>
            <p:nvPr/>
          </p:nvSpPr>
          <p:spPr>
            <a:xfrm rot="0">
              <a:off x="1260103" y="108712"/>
              <a:ext cx="2794513" cy="449792"/>
            </a:xfrm>
            <a:prstGeom prst="rect">
              <a:avLst/>
            </a:prstGeom>
          </p:spPr>
          <p:txBody>
            <a:bodyPr anchor="t" rtlCol="false" tIns="0" lIns="0" bIns="0" rIns="0">
              <a:spAutoFit/>
            </a:bodyPr>
            <a:lstStyle/>
            <a:p>
              <a:pPr>
                <a:lnSpc>
                  <a:spcPts val="2800"/>
                </a:lnSpc>
              </a:pPr>
              <a:r>
                <a:rPr lang="en-US" sz="2000">
                  <a:solidFill>
                    <a:srgbClr val="000000"/>
                  </a:solidFill>
                  <a:latin typeface="Be Vietnam Bold"/>
                </a:rPr>
                <a:t>Zigbee End Node</a:t>
              </a:r>
            </a:p>
          </p:txBody>
        </p:sp>
        <p:sp>
          <p:nvSpPr>
            <p:cNvPr name="TextBox 53" id="53"/>
            <p:cNvSpPr txBox="true"/>
            <p:nvPr/>
          </p:nvSpPr>
          <p:spPr>
            <a:xfrm rot="0">
              <a:off x="1260103" y="2255418"/>
              <a:ext cx="2794513" cy="449792"/>
            </a:xfrm>
            <a:prstGeom prst="rect">
              <a:avLst/>
            </a:prstGeom>
          </p:spPr>
          <p:txBody>
            <a:bodyPr anchor="t" rtlCol="false" tIns="0" lIns="0" bIns="0" rIns="0">
              <a:spAutoFit/>
            </a:bodyPr>
            <a:lstStyle/>
            <a:p>
              <a:pPr>
                <a:lnSpc>
                  <a:spcPts val="2800"/>
                </a:lnSpc>
              </a:pPr>
              <a:r>
                <a:rPr lang="en-US" sz="2000">
                  <a:solidFill>
                    <a:srgbClr val="000000"/>
                  </a:solidFill>
                  <a:latin typeface="Be Vietnam Bold"/>
                </a:rPr>
                <a:t>Thread End Node</a:t>
              </a:r>
            </a:p>
          </p:txBody>
        </p:sp>
        <p:sp>
          <p:nvSpPr>
            <p:cNvPr name="TextBox 54" id="54"/>
            <p:cNvSpPr txBox="true"/>
            <p:nvPr/>
          </p:nvSpPr>
          <p:spPr>
            <a:xfrm rot="0">
              <a:off x="1260103" y="1130951"/>
              <a:ext cx="2794513" cy="449792"/>
            </a:xfrm>
            <a:prstGeom prst="rect">
              <a:avLst/>
            </a:prstGeom>
          </p:spPr>
          <p:txBody>
            <a:bodyPr anchor="t" rtlCol="false" tIns="0" lIns="0" bIns="0" rIns="0">
              <a:spAutoFit/>
            </a:bodyPr>
            <a:lstStyle/>
            <a:p>
              <a:pPr>
                <a:lnSpc>
                  <a:spcPts val="2800"/>
                </a:lnSpc>
              </a:pPr>
              <a:r>
                <a:rPr lang="en-US" sz="2000">
                  <a:solidFill>
                    <a:srgbClr val="000000"/>
                  </a:solidFill>
                  <a:latin typeface="Be Vietnam Bold"/>
                </a:rPr>
                <a:t>Zigbee Router </a:t>
              </a:r>
            </a:p>
          </p:txBody>
        </p:sp>
        <p:sp>
          <p:nvSpPr>
            <p:cNvPr name="TextBox 55" id="55"/>
            <p:cNvSpPr txBox="true"/>
            <p:nvPr/>
          </p:nvSpPr>
          <p:spPr>
            <a:xfrm rot="0">
              <a:off x="1260103" y="3277657"/>
              <a:ext cx="2794513" cy="449792"/>
            </a:xfrm>
            <a:prstGeom prst="rect">
              <a:avLst/>
            </a:prstGeom>
          </p:spPr>
          <p:txBody>
            <a:bodyPr anchor="t" rtlCol="false" tIns="0" lIns="0" bIns="0" rIns="0">
              <a:spAutoFit/>
            </a:bodyPr>
            <a:lstStyle/>
            <a:p>
              <a:pPr>
                <a:lnSpc>
                  <a:spcPts val="2800"/>
                </a:lnSpc>
              </a:pPr>
              <a:r>
                <a:rPr lang="en-US" sz="2000">
                  <a:solidFill>
                    <a:srgbClr val="000000"/>
                  </a:solidFill>
                  <a:latin typeface="Be Vietnam Bold"/>
                </a:rPr>
                <a:t>Zigbee Router </a:t>
              </a:r>
            </a:p>
          </p:txBody>
        </p:sp>
      </p:grpSp>
      <p:sp>
        <p:nvSpPr>
          <p:cNvPr name="AutoShape 56" id="56"/>
          <p:cNvSpPr/>
          <p:nvPr/>
        </p:nvSpPr>
        <p:spPr>
          <a:xfrm rot="-3600000">
            <a:off x="15233606" y="2744022"/>
            <a:ext cx="1619821" cy="0"/>
          </a:xfrm>
          <a:prstGeom prst="line">
            <a:avLst/>
          </a:prstGeom>
          <a:ln cap="rnd" w="47625">
            <a:solidFill>
              <a:srgbClr val="008037"/>
            </a:solidFill>
            <a:prstDash val="solid"/>
            <a:headEnd type="none" len="sm" w="sm"/>
            <a:tailEnd type="none" len="sm" w="sm"/>
          </a:ln>
        </p:spPr>
      </p:sp>
      <p:sp>
        <p:nvSpPr>
          <p:cNvPr name="AutoShape 57" id="57"/>
          <p:cNvSpPr/>
          <p:nvPr/>
        </p:nvSpPr>
        <p:spPr>
          <a:xfrm rot="-7028117">
            <a:off x="16226549" y="2752650"/>
            <a:ext cx="1595696" cy="0"/>
          </a:xfrm>
          <a:prstGeom prst="line">
            <a:avLst/>
          </a:prstGeom>
          <a:ln cap="rnd" w="47625">
            <a:solidFill>
              <a:srgbClr val="008037"/>
            </a:solidFill>
            <a:prstDash val="solid"/>
            <a:headEnd type="none" len="sm" w="sm"/>
            <a:tailEnd type="none" len="sm" w="sm"/>
          </a:ln>
        </p:spPr>
      </p:sp>
      <p:sp>
        <p:nvSpPr>
          <p:cNvPr name="TextBox 58" id="58"/>
          <p:cNvSpPr txBox="true"/>
          <p:nvPr/>
        </p:nvSpPr>
        <p:spPr>
          <a:xfrm rot="0">
            <a:off x="1028700" y="765175"/>
            <a:ext cx="15364872" cy="565150"/>
          </a:xfrm>
          <a:prstGeom prst="rect">
            <a:avLst/>
          </a:prstGeom>
        </p:spPr>
        <p:txBody>
          <a:bodyPr anchor="t" rtlCol="false" tIns="0" lIns="0" bIns="0" rIns="0">
            <a:spAutoFit/>
          </a:bodyPr>
          <a:lstStyle/>
          <a:p>
            <a:pPr>
              <a:lnSpc>
                <a:spcPts val="4399"/>
              </a:lnSpc>
            </a:pPr>
            <a:r>
              <a:rPr lang="en-US" spc="-39" sz="3999">
                <a:solidFill>
                  <a:srgbClr val="004AAD"/>
                </a:solidFill>
                <a:latin typeface="Be Vietnam Bold"/>
              </a:rPr>
              <a:t>Topology đề xuất</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4069096" y="962396"/>
            <a:ext cx="10992024" cy="5044118"/>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0">
            <a:off x="4150897" y="6292264"/>
            <a:ext cx="11184859" cy="3032340"/>
          </a:xfrm>
          <a:prstGeom prst="rect">
            <a:avLst/>
          </a:prstGeom>
        </p:spPr>
      </p:pic>
      <p:sp>
        <p:nvSpPr>
          <p:cNvPr name="TextBox 4" id="4"/>
          <p:cNvSpPr txBox="true"/>
          <p:nvPr/>
        </p:nvSpPr>
        <p:spPr>
          <a:xfrm rot="0">
            <a:off x="1028700" y="765175"/>
            <a:ext cx="15364872" cy="1117335"/>
          </a:xfrm>
          <a:prstGeom prst="rect">
            <a:avLst/>
          </a:prstGeom>
        </p:spPr>
        <p:txBody>
          <a:bodyPr anchor="t" rtlCol="false" tIns="0" lIns="0" bIns="0" rIns="0">
            <a:spAutoFit/>
          </a:bodyPr>
          <a:lstStyle/>
          <a:p>
            <a:pPr>
              <a:lnSpc>
                <a:spcPts val="4399"/>
              </a:lnSpc>
            </a:pPr>
            <a:r>
              <a:rPr lang="en-US" spc="-39" sz="3999">
                <a:solidFill>
                  <a:srgbClr val="004AAD"/>
                </a:solidFill>
                <a:latin typeface="Be Vietnam Bold"/>
              </a:rPr>
              <a:t>Thiết kế </a:t>
            </a:r>
          </a:p>
          <a:p>
            <a:pPr>
              <a:lnSpc>
                <a:spcPts val="4399"/>
              </a:lnSpc>
            </a:pPr>
            <a:r>
              <a:rPr lang="en-US" spc="-39" sz="3999">
                <a:solidFill>
                  <a:srgbClr val="004AAD"/>
                </a:solidFill>
                <a:latin typeface="Be Vietnam Bold"/>
              </a:rPr>
              <a:t>Gateway</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1554962" y="2188125"/>
            <a:ext cx="10029232" cy="6865437"/>
          </a:xfrm>
          <a:prstGeom prst="rect">
            <a:avLst/>
          </a:prstGeom>
        </p:spPr>
      </p:pic>
      <p:sp>
        <p:nvSpPr>
          <p:cNvPr name="AutoShape 3" id="3"/>
          <p:cNvSpPr/>
          <p:nvPr/>
        </p:nvSpPr>
        <p:spPr>
          <a:xfrm rot="-4781682">
            <a:off x="10520140" y="5221322"/>
            <a:ext cx="1626859" cy="0"/>
          </a:xfrm>
          <a:prstGeom prst="line">
            <a:avLst/>
          </a:prstGeom>
          <a:ln cap="rnd" w="209550">
            <a:solidFill>
              <a:srgbClr val="008037"/>
            </a:solidFill>
            <a:prstDash val="solid"/>
            <a:headEnd type="none" len="sm" w="sm"/>
            <a:tailEnd type="arrow" len="sm" w="med"/>
          </a:ln>
        </p:spPr>
      </p:sp>
      <p:sp>
        <p:nvSpPr>
          <p:cNvPr name="TextBox 4" id="4"/>
          <p:cNvSpPr txBox="true"/>
          <p:nvPr/>
        </p:nvSpPr>
        <p:spPr>
          <a:xfrm rot="0">
            <a:off x="1028700" y="765175"/>
            <a:ext cx="15364872" cy="565150"/>
          </a:xfrm>
          <a:prstGeom prst="rect">
            <a:avLst/>
          </a:prstGeom>
        </p:spPr>
        <p:txBody>
          <a:bodyPr anchor="t" rtlCol="false" tIns="0" lIns="0" bIns="0" rIns="0">
            <a:spAutoFit/>
          </a:bodyPr>
          <a:lstStyle/>
          <a:p>
            <a:pPr>
              <a:lnSpc>
                <a:spcPts val="4399"/>
              </a:lnSpc>
            </a:pPr>
            <a:r>
              <a:rPr lang="en-US" spc="-39" sz="3999">
                <a:solidFill>
                  <a:srgbClr val="004AAD"/>
                </a:solidFill>
                <a:latin typeface="Be Vietnam Bold"/>
              </a:rPr>
              <a:t>Điều khiển từ xa qua MQTT</a:t>
            </a:r>
          </a:p>
        </p:txBody>
      </p:sp>
      <p:pic>
        <p:nvPicPr>
          <p:cNvPr name="Picture 5" id="5"/>
          <p:cNvPicPr>
            <a:picLocks noChangeAspect="true"/>
          </p:cNvPicPr>
          <p:nvPr/>
        </p:nvPicPr>
        <p:blipFill>
          <a:blip r:embed="rId3"/>
          <a:srcRect l="0" t="0" r="0" b="65210"/>
          <a:stretch>
            <a:fillRect/>
          </a:stretch>
        </p:blipFill>
        <p:spPr>
          <a:xfrm flipH="false" flipV="false" rot="0">
            <a:off x="13216064" y="4705751"/>
            <a:ext cx="3254412" cy="2452105"/>
          </a:xfrm>
          <a:prstGeom prst="rect">
            <a:avLst/>
          </a:prstGeom>
        </p:spPr>
      </p:pic>
      <p:sp>
        <p:nvSpPr>
          <p:cNvPr name="TextBox 6" id="6"/>
          <p:cNvSpPr txBox="true"/>
          <p:nvPr/>
        </p:nvSpPr>
        <p:spPr>
          <a:xfrm rot="0">
            <a:off x="12383475" y="7449786"/>
            <a:ext cx="5419874" cy="349250"/>
          </a:xfrm>
          <a:prstGeom prst="rect">
            <a:avLst/>
          </a:prstGeom>
        </p:spPr>
        <p:txBody>
          <a:bodyPr anchor="t" rtlCol="false" tIns="0" lIns="0" bIns="0" rIns="0">
            <a:spAutoFit/>
          </a:bodyPr>
          <a:lstStyle/>
          <a:p>
            <a:pPr algn="ctr">
              <a:lnSpc>
                <a:spcPts val="2800"/>
              </a:lnSpc>
            </a:pPr>
            <a:r>
              <a:rPr lang="en-US" sz="2000">
                <a:solidFill>
                  <a:srgbClr val="000000"/>
                </a:solidFill>
                <a:latin typeface="Be Vietnam"/>
              </a:rPr>
              <a:t>Publish đến topic nRF52840_resources/led3 </a:t>
            </a:r>
          </a:p>
        </p:txBody>
      </p:sp>
      <p:sp>
        <p:nvSpPr>
          <p:cNvPr name="TextBox 7" id="7"/>
          <p:cNvSpPr txBox="true"/>
          <p:nvPr/>
        </p:nvSpPr>
        <p:spPr>
          <a:xfrm rot="0">
            <a:off x="2219114" y="9397883"/>
            <a:ext cx="7049334" cy="580390"/>
          </a:xfrm>
          <a:prstGeom prst="rect">
            <a:avLst/>
          </a:prstGeom>
        </p:spPr>
        <p:txBody>
          <a:bodyPr anchor="t" rtlCol="false" tIns="0" lIns="0" bIns="0" rIns="0">
            <a:spAutoFit/>
          </a:bodyPr>
          <a:lstStyle/>
          <a:p>
            <a:pPr algn="ctr">
              <a:lnSpc>
                <a:spcPts val="4759"/>
              </a:lnSpc>
            </a:pPr>
            <a:r>
              <a:rPr lang="en-US" sz="3399">
                <a:solidFill>
                  <a:srgbClr val="004AAD"/>
                </a:solidFill>
                <a:latin typeface="Open Sans Light"/>
              </a:rPr>
              <a:t>Topology hệ thống (điều khiển từ xa)</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3"/>
          <a:srcRect l="0" t="0" r="0" b="0"/>
          <a:stretch>
            <a:fillRect/>
          </a:stretch>
        </p:blipFill>
        <p:spPr>
          <a:xfrm flipH="false" flipV="false" rot="0">
            <a:off x="6980281" y="480004"/>
            <a:ext cx="9934075" cy="9326993"/>
          </a:xfrm>
          <a:prstGeom prst="rect">
            <a:avLst/>
          </a:prstGeom>
        </p:spPr>
      </p:pic>
      <p:sp>
        <p:nvSpPr>
          <p:cNvPr name="TextBox 3" id="3"/>
          <p:cNvSpPr txBox="true"/>
          <p:nvPr/>
        </p:nvSpPr>
        <p:spPr>
          <a:xfrm rot="0">
            <a:off x="1028700" y="765175"/>
            <a:ext cx="15364872" cy="565018"/>
          </a:xfrm>
          <a:prstGeom prst="rect">
            <a:avLst/>
          </a:prstGeom>
        </p:spPr>
        <p:txBody>
          <a:bodyPr anchor="t" rtlCol="false" tIns="0" lIns="0" bIns="0" rIns="0">
            <a:spAutoFit/>
          </a:bodyPr>
          <a:lstStyle/>
          <a:p>
            <a:pPr>
              <a:lnSpc>
                <a:spcPts val="4399"/>
              </a:lnSpc>
            </a:pPr>
            <a:r>
              <a:rPr lang="en-US" spc="-39" sz="3999">
                <a:solidFill>
                  <a:srgbClr val="004AAD"/>
                </a:solidFill>
                <a:latin typeface="Be Vietnam Bold"/>
              </a:rPr>
              <a:t>Điều khiển qua MQTT</a:t>
            </a:r>
          </a:p>
        </p:txBody>
      </p:sp>
      <p:sp>
        <p:nvSpPr>
          <p:cNvPr name="TextBox 4" id="4"/>
          <p:cNvSpPr txBox="true"/>
          <p:nvPr/>
        </p:nvSpPr>
        <p:spPr>
          <a:xfrm rot="0">
            <a:off x="11140797" y="8094314"/>
            <a:ext cx="6118503" cy="580390"/>
          </a:xfrm>
          <a:prstGeom prst="rect">
            <a:avLst/>
          </a:prstGeom>
        </p:spPr>
        <p:txBody>
          <a:bodyPr anchor="t" rtlCol="false" tIns="0" lIns="0" bIns="0" rIns="0">
            <a:spAutoFit/>
          </a:bodyPr>
          <a:lstStyle/>
          <a:p>
            <a:pPr algn="ctr">
              <a:lnSpc>
                <a:spcPts val="4759"/>
              </a:lnSpc>
            </a:pPr>
            <a:r>
              <a:rPr lang="en-US" sz="3399">
                <a:solidFill>
                  <a:srgbClr val="004AAD"/>
                </a:solidFill>
                <a:latin typeface="Open Sans Light"/>
              </a:rPr>
              <a:t>Giải thuật điều khiển qua MQTT</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4129384" y="1870520"/>
            <a:ext cx="10029232" cy="6865437"/>
          </a:xfrm>
          <a:prstGeom prst="rect">
            <a:avLst/>
          </a:prstGeom>
        </p:spPr>
      </p:pic>
      <p:sp>
        <p:nvSpPr>
          <p:cNvPr name="TextBox 3" id="3"/>
          <p:cNvSpPr txBox="true"/>
          <p:nvPr/>
        </p:nvSpPr>
        <p:spPr>
          <a:xfrm rot="0">
            <a:off x="1028700" y="765175"/>
            <a:ext cx="15364872" cy="565150"/>
          </a:xfrm>
          <a:prstGeom prst="rect">
            <a:avLst/>
          </a:prstGeom>
        </p:spPr>
        <p:txBody>
          <a:bodyPr anchor="t" rtlCol="false" tIns="0" lIns="0" bIns="0" rIns="0">
            <a:spAutoFit/>
          </a:bodyPr>
          <a:lstStyle/>
          <a:p>
            <a:pPr>
              <a:lnSpc>
                <a:spcPts val="4399"/>
              </a:lnSpc>
            </a:pPr>
            <a:r>
              <a:rPr lang="en-US" spc="-39" sz="3999">
                <a:solidFill>
                  <a:srgbClr val="004AAD"/>
                </a:solidFill>
                <a:latin typeface="Be Vietnam Bold"/>
              </a:rPr>
              <a:t>Điều khiển nội bộ thông qua Forwarding Service</a:t>
            </a:r>
          </a:p>
        </p:txBody>
      </p:sp>
      <p:sp>
        <p:nvSpPr>
          <p:cNvPr name="AutoShape 4" id="4"/>
          <p:cNvSpPr/>
          <p:nvPr/>
        </p:nvSpPr>
        <p:spPr>
          <a:xfrm rot="10206808">
            <a:off x="10477622" y="7781239"/>
            <a:ext cx="1500258" cy="0"/>
          </a:xfrm>
          <a:prstGeom prst="line">
            <a:avLst/>
          </a:prstGeom>
          <a:ln cap="rnd" w="209550">
            <a:solidFill>
              <a:srgbClr val="004AAD"/>
            </a:solidFill>
            <a:prstDash val="solid"/>
            <a:headEnd type="none" len="sm" w="sm"/>
            <a:tailEnd type="arrow" len="sm" w="med"/>
          </a:ln>
        </p:spPr>
      </p:sp>
      <p:sp>
        <p:nvSpPr>
          <p:cNvPr name="TextBox 5" id="5"/>
          <p:cNvSpPr txBox="true"/>
          <p:nvPr/>
        </p:nvSpPr>
        <p:spPr>
          <a:xfrm rot="0">
            <a:off x="9874983" y="9191625"/>
            <a:ext cx="7310081" cy="580390"/>
          </a:xfrm>
          <a:prstGeom prst="rect">
            <a:avLst/>
          </a:prstGeom>
        </p:spPr>
        <p:txBody>
          <a:bodyPr anchor="t" rtlCol="false" tIns="0" lIns="0" bIns="0" rIns="0">
            <a:spAutoFit/>
          </a:bodyPr>
          <a:lstStyle/>
          <a:p>
            <a:pPr algn="ctr">
              <a:lnSpc>
                <a:spcPts val="4759"/>
              </a:lnSpc>
            </a:pPr>
            <a:r>
              <a:rPr lang="en-US" sz="3399">
                <a:solidFill>
                  <a:srgbClr val="004AAD"/>
                </a:solidFill>
                <a:latin typeface="Open Sans Light"/>
              </a:rPr>
              <a:t>Topology hệ thống (điều khiển nội bộ)</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6878439" y="1713271"/>
            <a:ext cx="10380861" cy="7545029"/>
          </a:xfrm>
          <a:prstGeom prst="rect">
            <a:avLst/>
          </a:prstGeom>
        </p:spPr>
      </p:pic>
      <p:pic>
        <p:nvPicPr>
          <p:cNvPr name="Picture 3" id="3"/>
          <p:cNvPicPr>
            <a:picLocks noChangeAspect="true"/>
          </p:cNvPicPr>
          <p:nvPr/>
        </p:nvPicPr>
        <p:blipFill>
          <a:blip r:embed="rId3"/>
          <a:srcRect l="0" t="0" r="0" b="29829"/>
          <a:stretch>
            <a:fillRect/>
          </a:stretch>
        </p:blipFill>
        <p:spPr>
          <a:xfrm flipH="false" flipV="false" rot="0">
            <a:off x="1181018" y="2300311"/>
            <a:ext cx="3555817" cy="5406086"/>
          </a:xfrm>
          <a:prstGeom prst="rect">
            <a:avLst/>
          </a:prstGeom>
        </p:spPr>
      </p:pic>
      <p:sp>
        <p:nvSpPr>
          <p:cNvPr name="TextBox 4" id="4"/>
          <p:cNvSpPr txBox="true"/>
          <p:nvPr/>
        </p:nvSpPr>
        <p:spPr>
          <a:xfrm rot="0">
            <a:off x="1028700" y="765175"/>
            <a:ext cx="15364872" cy="565150"/>
          </a:xfrm>
          <a:prstGeom prst="rect">
            <a:avLst/>
          </a:prstGeom>
        </p:spPr>
        <p:txBody>
          <a:bodyPr anchor="t" rtlCol="false" tIns="0" lIns="0" bIns="0" rIns="0">
            <a:spAutoFit/>
          </a:bodyPr>
          <a:lstStyle/>
          <a:p>
            <a:pPr>
              <a:lnSpc>
                <a:spcPts val="4399"/>
              </a:lnSpc>
            </a:pPr>
            <a:r>
              <a:rPr lang="en-US" spc="-39" sz="3999">
                <a:solidFill>
                  <a:srgbClr val="004AAD"/>
                </a:solidFill>
                <a:latin typeface="Be Vietnam Bold"/>
              </a:rPr>
              <a:t>BLE/Thread Forwarding Service Algorithm - Forwarder</a:t>
            </a:r>
          </a:p>
        </p:txBody>
      </p:sp>
      <p:sp>
        <p:nvSpPr>
          <p:cNvPr name="TextBox 5" id="5"/>
          <p:cNvSpPr txBox="true"/>
          <p:nvPr/>
        </p:nvSpPr>
        <p:spPr>
          <a:xfrm rot="0">
            <a:off x="1028700" y="7969584"/>
            <a:ext cx="3860453" cy="701675"/>
          </a:xfrm>
          <a:prstGeom prst="rect">
            <a:avLst/>
          </a:prstGeom>
        </p:spPr>
        <p:txBody>
          <a:bodyPr anchor="t" rtlCol="false" tIns="0" lIns="0" bIns="0" rIns="0">
            <a:spAutoFit/>
          </a:bodyPr>
          <a:lstStyle/>
          <a:p>
            <a:pPr algn="ctr">
              <a:lnSpc>
                <a:spcPts val="2800"/>
              </a:lnSpc>
            </a:pPr>
            <a:r>
              <a:rPr lang="en-US" sz="2000">
                <a:solidFill>
                  <a:srgbClr val="000000"/>
                </a:solidFill>
                <a:latin typeface="Be Vietnam"/>
              </a:rPr>
              <a:t>Nhập lệnh discover để tìm kiếm </a:t>
            </a:r>
          </a:p>
          <a:p>
            <a:pPr algn="ctr">
              <a:lnSpc>
                <a:spcPts val="2800"/>
              </a:lnSpc>
            </a:pPr>
            <a:r>
              <a:rPr lang="en-US" sz="2000">
                <a:solidFill>
                  <a:srgbClr val="000000"/>
                </a:solidFill>
                <a:latin typeface="Be Vietnam"/>
              </a:rPr>
              <a:t>node xung quanh</a:t>
            </a:r>
          </a:p>
        </p:txBody>
      </p:sp>
      <p:sp>
        <p:nvSpPr>
          <p:cNvPr name="TextBox 6" id="6"/>
          <p:cNvSpPr txBox="true"/>
          <p:nvPr/>
        </p:nvSpPr>
        <p:spPr>
          <a:xfrm rot="0">
            <a:off x="7892219" y="9572625"/>
            <a:ext cx="7786092" cy="563880"/>
          </a:xfrm>
          <a:prstGeom prst="rect">
            <a:avLst/>
          </a:prstGeom>
        </p:spPr>
        <p:txBody>
          <a:bodyPr anchor="t" rtlCol="false" tIns="0" lIns="0" bIns="0" rIns="0">
            <a:spAutoFit/>
          </a:bodyPr>
          <a:lstStyle/>
          <a:p>
            <a:pPr algn="ctr">
              <a:lnSpc>
                <a:spcPts val="4620"/>
              </a:lnSpc>
            </a:pPr>
            <a:r>
              <a:rPr lang="en-US" sz="3300">
                <a:solidFill>
                  <a:srgbClr val="004AAD"/>
                </a:solidFill>
                <a:latin typeface="Open Sans Light"/>
              </a:rPr>
              <a:t>Giải thuật BLE/Thread Forwarding Service</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2353533" y="2455895"/>
            <a:ext cx="13580934" cy="6361717"/>
          </a:xfrm>
          <a:prstGeom prst="rect">
            <a:avLst/>
          </a:prstGeom>
        </p:spPr>
      </p:pic>
      <p:sp>
        <p:nvSpPr>
          <p:cNvPr name="TextBox 3" id="3"/>
          <p:cNvSpPr txBox="true"/>
          <p:nvPr/>
        </p:nvSpPr>
        <p:spPr>
          <a:xfrm rot="0">
            <a:off x="1028700" y="765175"/>
            <a:ext cx="15364872" cy="565150"/>
          </a:xfrm>
          <a:prstGeom prst="rect">
            <a:avLst/>
          </a:prstGeom>
        </p:spPr>
        <p:txBody>
          <a:bodyPr anchor="t" rtlCol="false" tIns="0" lIns="0" bIns="0" rIns="0">
            <a:spAutoFit/>
          </a:bodyPr>
          <a:lstStyle/>
          <a:p>
            <a:pPr>
              <a:lnSpc>
                <a:spcPts val="4399"/>
              </a:lnSpc>
            </a:pPr>
            <a:r>
              <a:rPr lang="en-US" spc="-39" sz="3999">
                <a:solidFill>
                  <a:srgbClr val="4D2EB2"/>
                </a:solidFill>
                <a:latin typeface="Be Vietnam Bold"/>
              </a:rPr>
              <a:t>BLE/Thread Forwarding Service Algorithm - End Node</a:t>
            </a:r>
          </a:p>
        </p:txBody>
      </p:sp>
      <p:sp>
        <p:nvSpPr>
          <p:cNvPr name="TextBox 4" id="4"/>
          <p:cNvSpPr txBox="true"/>
          <p:nvPr/>
        </p:nvSpPr>
        <p:spPr>
          <a:xfrm rot="0">
            <a:off x="2658612" y="9372101"/>
            <a:ext cx="12970776" cy="563880"/>
          </a:xfrm>
          <a:prstGeom prst="rect">
            <a:avLst/>
          </a:prstGeom>
        </p:spPr>
        <p:txBody>
          <a:bodyPr anchor="t" rtlCol="false" tIns="0" lIns="0" bIns="0" rIns="0">
            <a:spAutoFit/>
          </a:bodyPr>
          <a:lstStyle/>
          <a:p>
            <a:pPr algn="ctr">
              <a:lnSpc>
                <a:spcPts val="4620"/>
              </a:lnSpc>
            </a:pPr>
            <a:r>
              <a:rPr lang="en-US" sz="3300">
                <a:solidFill>
                  <a:srgbClr val="004AAD"/>
                </a:solidFill>
                <a:latin typeface="Open Sans Light"/>
              </a:rPr>
              <a:t>Giải thuật handle forwarding message của end node</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10203" r="0" b="10646"/>
          <a:stretch>
            <a:fillRect/>
          </a:stretch>
        </p:blipFill>
        <p:spPr>
          <a:xfrm flipH="false" flipV="false" rot="0">
            <a:off x="6897389" y="2557298"/>
            <a:ext cx="3254412" cy="5578885"/>
          </a:xfrm>
          <a:prstGeom prst="rect">
            <a:avLst/>
          </a:prstGeom>
        </p:spPr>
      </p:pic>
      <p:pic>
        <p:nvPicPr>
          <p:cNvPr name="Picture 3" id="3"/>
          <p:cNvPicPr>
            <a:picLocks noChangeAspect="true"/>
          </p:cNvPicPr>
          <p:nvPr/>
        </p:nvPicPr>
        <p:blipFill>
          <a:blip r:embed="rId3"/>
          <a:srcRect l="0" t="0" r="0" b="29829"/>
          <a:stretch>
            <a:fillRect/>
          </a:stretch>
        </p:blipFill>
        <p:spPr>
          <a:xfrm flipH="false" flipV="false" rot="0">
            <a:off x="1181018" y="2557298"/>
            <a:ext cx="3555817" cy="5406086"/>
          </a:xfrm>
          <a:prstGeom prst="rect">
            <a:avLst/>
          </a:prstGeom>
        </p:spPr>
      </p:pic>
      <p:pic>
        <p:nvPicPr>
          <p:cNvPr name="Picture 4" id="4"/>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6468758" y="5423195"/>
            <a:ext cx="3911952" cy="3031763"/>
          </a:xfrm>
          <a:prstGeom prst="rect">
            <a:avLst/>
          </a:prstGeom>
        </p:spPr>
      </p:pic>
      <p:pic>
        <p:nvPicPr>
          <p:cNvPr name="Picture 5" id="5"/>
          <p:cNvPicPr>
            <a:picLocks noChangeAspect="true"/>
          </p:cNvPicPr>
          <p:nvPr/>
        </p:nvPicPr>
        <p:blipFill>
          <a:blip r:embed="rId6"/>
          <a:srcRect l="0" t="9334" r="0" b="18252"/>
          <a:stretch>
            <a:fillRect/>
          </a:stretch>
        </p:blipFill>
        <p:spPr>
          <a:xfrm flipH="false" flipV="false" rot="0">
            <a:off x="12650350" y="2557298"/>
            <a:ext cx="3555817" cy="5578885"/>
          </a:xfrm>
          <a:prstGeom prst="rect">
            <a:avLst/>
          </a:prstGeom>
        </p:spPr>
      </p:pic>
      <p:sp>
        <p:nvSpPr>
          <p:cNvPr name="TextBox 6" id="6"/>
          <p:cNvSpPr txBox="true"/>
          <p:nvPr/>
        </p:nvSpPr>
        <p:spPr>
          <a:xfrm rot="0">
            <a:off x="1028700" y="765175"/>
            <a:ext cx="15364872" cy="565150"/>
          </a:xfrm>
          <a:prstGeom prst="rect">
            <a:avLst/>
          </a:prstGeom>
        </p:spPr>
        <p:txBody>
          <a:bodyPr anchor="t" rtlCol="false" tIns="0" lIns="0" bIns="0" rIns="0">
            <a:spAutoFit/>
          </a:bodyPr>
          <a:lstStyle/>
          <a:p>
            <a:pPr>
              <a:lnSpc>
                <a:spcPts val="4399"/>
              </a:lnSpc>
            </a:pPr>
            <a:r>
              <a:rPr lang="en-US" spc="-39" sz="3999">
                <a:solidFill>
                  <a:srgbClr val="004AAD"/>
                </a:solidFill>
                <a:latin typeface="Be Vietnam Bold"/>
              </a:rPr>
              <a:t>BLE/Thread Forwarding Service Algorithm - Forwarder</a:t>
            </a:r>
          </a:p>
        </p:txBody>
      </p:sp>
      <p:sp>
        <p:nvSpPr>
          <p:cNvPr name="TextBox 7" id="7"/>
          <p:cNvSpPr txBox="true"/>
          <p:nvPr/>
        </p:nvSpPr>
        <p:spPr>
          <a:xfrm rot="0">
            <a:off x="6468758" y="8407334"/>
            <a:ext cx="4111675" cy="349250"/>
          </a:xfrm>
          <a:prstGeom prst="rect">
            <a:avLst/>
          </a:prstGeom>
        </p:spPr>
        <p:txBody>
          <a:bodyPr anchor="t" rtlCol="false" tIns="0" lIns="0" bIns="0" rIns="0">
            <a:spAutoFit/>
          </a:bodyPr>
          <a:lstStyle/>
          <a:p>
            <a:pPr algn="ctr">
              <a:lnSpc>
                <a:spcPts val="2800"/>
              </a:lnSpc>
            </a:pPr>
            <a:r>
              <a:rPr lang="en-US" sz="2000">
                <a:solidFill>
                  <a:srgbClr val="000000"/>
                </a:solidFill>
                <a:latin typeface="Be Vietnam"/>
              </a:rPr>
              <a:t>Nhận được IPv6 của nodel lân cận</a:t>
            </a:r>
          </a:p>
        </p:txBody>
      </p:sp>
      <p:sp>
        <p:nvSpPr>
          <p:cNvPr name="TextBox 8" id="8"/>
          <p:cNvSpPr txBox="true"/>
          <p:nvPr/>
        </p:nvSpPr>
        <p:spPr>
          <a:xfrm rot="0">
            <a:off x="1028700" y="8407334"/>
            <a:ext cx="3860453" cy="701675"/>
          </a:xfrm>
          <a:prstGeom prst="rect">
            <a:avLst/>
          </a:prstGeom>
        </p:spPr>
        <p:txBody>
          <a:bodyPr anchor="t" rtlCol="false" tIns="0" lIns="0" bIns="0" rIns="0">
            <a:spAutoFit/>
          </a:bodyPr>
          <a:lstStyle/>
          <a:p>
            <a:pPr algn="ctr">
              <a:lnSpc>
                <a:spcPts val="2800"/>
              </a:lnSpc>
            </a:pPr>
            <a:r>
              <a:rPr lang="en-US" sz="2000">
                <a:solidFill>
                  <a:srgbClr val="000000"/>
                </a:solidFill>
                <a:latin typeface="Be Vietnam"/>
              </a:rPr>
              <a:t>Nhập lệnh discover để tìm kiếm </a:t>
            </a:r>
          </a:p>
          <a:p>
            <a:pPr algn="ctr">
              <a:lnSpc>
                <a:spcPts val="2800"/>
              </a:lnSpc>
            </a:pPr>
            <a:r>
              <a:rPr lang="en-US" sz="2000">
                <a:solidFill>
                  <a:srgbClr val="000000"/>
                </a:solidFill>
                <a:latin typeface="Be Vietnam"/>
              </a:rPr>
              <a:t>node xung quanh</a:t>
            </a:r>
          </a:p>
        </p:txBody>
      </p:sp>
      <p:sp>
        <p:nvSpPr>
          <p:cNvPr name="TextBox 9" id="9"/>
          <p:cNvSpPr txBox="true"/>
          <p:nvPr/>
        </p:nvSpPr>
        <p:spPr>
          <a:xfrm rot="0">
            <a:off x="12252019" y="8432734"/>
            <a:ext cx="4352479" cy="349250"/>
          </a:xfrm>
          <a:prstGeom prst="rect">
            <a:avLst/>
          </a:prstGeom>
        </p:spPr>
        <p:txBody>
          <a:bodyPr anchor="t" rtlCol="false" tIns="0" lIns="0" bIns="0" rIns="0">
            <a:spAutoFit/>
          </a:bodyPr>
          <a:lstStyle/>
          <a:p>
            <a:pPr algn="ctr">
              <a:lnSpc>
                <a:spcPts val="2800"/>
              </a:lnSpc>
            </a:pPr>
            <a:r>
              <a:rPr lang="en-US" sz="2000">
                <a:solidFill>
                  <a:srgbClr val="000000"/>
                </a:solidFill>
                <a:latin typeface="Be Vietnam"/>
              </a:rPr>
              <a:t>Gửi tín hiệu điều khiển đến End node</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1028700" y="2669969"/>
            <a:ext cx="7866353" cy="4947062"/>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0">
            <a:off x="9144000" y="2669969"/>
            <a:ext cx="8335526" cy="5269905"/>
          </a:xfrm>
          <a:prstGeom prst="rect">
            <a:avLst/>
          </a:prstGeom>
        </p:spPr>
      </p:pic>
      <p:sp>
        <p:nvSpPr>
          <p:cNvPr name="TextBox 4" id="4"/>
          <p:cNvSpPr txBox="true"/>
          <p:nvPr/>
        </p:nvSpPr>
        <p:spPr>
          <a:xfrm rot="0">
            <a:off x="1028700" y="765175"/>
            <a:ext cx="15364872" cy="565150"/>
          </a:xfrm>
          <a:prstGeom prst="rect">
            <a:avLst/>
          </a:prstGeom>
        </p:spPr>
        <p:txBody>
          <a:bodyPr anchor="t" rtlCol="false" tIns="0" lIns="0" bIns="0" rIns="0">
            <a:spAutoFit/>
          </a:bodyPr>
          <a:lstStyle/>
          <a:p>
            <a:pPr>
              <a:lnSpc>
                <a:spcPts val="4399"/>
              </a:lnSpc>
            </a:pPr>
            <a:r>
              <a:rPr lang="en-US" spc="-39" sz="3999">
                <a:solidFill>
                  <a:srgbClr val="4D2EB2"/>
                </a:solidFill>
                <a:latin typeface="Be Vietnam Bold"/>
              </a:rPr>
              <a:t>BLE/Thread Forwarding Service Algorithm - Mobile Testing App</a:t>
            </a:r>
          </a:p>
        </p:txBody>
      </p:sp>
      <p:sp>
        <p:nvSpPr>
          <p:cNvPr name="TextBox 5" id="5"/>
          <p:cNvSpPr txBox="true"/>
          <p:nvPr/>
        </p:nvSpPr>
        <p:spPr>
          <a:xfrm rot="0">
            <a:off x="4949279" y="8133933"/>
            <a:ext cx="7891548" cy="580390"/>
          </a:xfrm>
          <a:prstGeom prst="rect">
            <a:avLst/>
          </a:prstGeom>
        </p:spPr>
        <p:txBody>
          <a:bodyPr anchor="t" rtlCol="false" tIns="0" lIns="0" bIns="0" rIns="0">
            <a:spAutoFit/>
          </a:bodyPr>
          <a:lstStyle/>
          <a:p>
            <a:pPr algn="ctr">
              <a:lnSpc>
                <a:spcPts val="4759"/>
              </a:lnSpc>
            </a:pPr>
            <a:r>
              <a:rPr lang="en-US" sz="3399">
                <a:solidFill>
                  <a:srgbClr val="4D2EB2"/>
                </a:solidFill>
                <a:latin typeface="Open Sans Light"/>
              </a:rPr>
              <a:t>Giao diện app điều khiển</a:t>
            </a:r>
          </a:p>
        </p:txBody>
      </p:sp>
    </p:spTree>
  </p:cSld>
  <p:clrMapOvr>
    <a:masterClrMapping/>
  </p:clrMapOvr>
</p:sld>
</file>

<file path=ppt/slides/slide19.xml><?xml version="1.0" encoding="utf-8"?>
<p:sld xmlns:p="http://schemas.openxmlformats.org/presentationml/2006/main" xmlns:a="http://schemas.openxmlformats.org/drawingml/2006/main">
  <p:cSld>
    <p:bg>
      <p:bgPr>
        <a:solidFill>
          <a:srgbClr val="004AAD"/>
        </a:solidFill>
      </p:bgPr>
    </p:bg>
    <p:spTree>
      <p:nvGrpSpPr>
        <p:cNvPr id="1" name=""/>
        <p:cNvGrpSpPr/>
        <p:nvPr/>
      </p:nvGrpSpPr>
      <p:grpSpPr>
        <a:xfrm>
          <a:off x="0" y="0"/>
          <a:ext cx="0" cy="0"/>
          <a:chOff x="0" y="0"/>
          <a:chExt cx="0" cy="0"/>
        </a:xfrm>
      </p:grpSpPr>
      <p:sp>
        <p:nvSpPr>
          <p:cNvPr name="TextBox 2" id="2"/>
          <p:cNvSpPr txBox="true"/>
          <p:nvPr/>
        </p:nvSpPr>
        <p:spPr>
          <a:xfrm rot="0">
            <a:off x="938867" y="619125"/>
            <a:ext cx="1656603" cy="3727822"/>
          </a:xfrm>
          <a:prstGeom prst="rect">
            <a:avLst/>
          </a:prstGeom>
        </p:spPr>
        <p:txBody>
          <a:bodyPr anchor="t" rtlCol="false" tIns="0" lIns="0" bIns="0" rIns="0">
            <a:spAutoFit/>
          </a:bodyPr>
          <a:lstStyle/>
          <a:p>
            <a:pPr algn="ctr">
              <a:lnSpc>
                <a:spcPts val="30482"/>
              </a:lnSpc>
            </a:pPr>
            <a:r>
              <a:rPr lang="en-US" sz="21773">
                <a:solidFill>
                  <a:srgbClr val="FFFFFF"/>
                </a:solidFill>
                <a:latin typeface="Be Vietnam Bold"/>
              </a:rPr>
              <a:t>3</a:t>
            </a:r>
          </a:p>
        </p:txBody>
      </p:sp>
      <p:sp>
        <p:nvSpPr>
          <p:cNvPr name="TextBox 3" id="3"/>
          <p:cNvSpPr txBox="true"/>
          <p:nvPr/>
        </p:nvSpPr>
        <p:spPr>
          <a:xfrm rot="0">
            <a:off x="1028700" y="4578350"/>
            <a:ext cx="15364872" cy="565150"/>
          </a:xfrm>
          <a:prstGeom prst="rect">
            <a:avLst/>
          </a:prstGeom>
        </p:spPr>
        <p:txBody>
          <a:bodyPr anchor="t" rtlCol="false" tIns="0" lIns="0" bIns="0" rIns="0">
            <a:spAutoFit/>
          </a:bodyPr>
          <a:lstStyle/>
          <a:p>
            <a:pPr>
              <a:lnSpc>
                <a:spcPts val="4399"/>
              </a:lnSpc>
            </a:pPr>
            <a:r>
              <a:rPr lang="en-US" spc="-39" sz="3999">
                <a:solidFill>
                  <a:srgbClr val="FFFFFF"/>
                </a:solidFill>
                <a:latin typeface="Be Vietnam Bold"/>
              </a:rPr>
              <a:t>Đánh giá kết quả</a:t>
            </a:r>
          </a:p>
        </p:txBody>
      </p:sp>
      <p:sp>
        <p:nvSpPr>
          <p:cNvPr name="TextBox 4" id="4"/>
          <p:cNvSpPr txBox="true"/>
          <p:nvPr/>
        </p:nvSpPr>
        <p:spPr>
          <a:xfrm rot="0">
            <a:off x="1028700" y="5532729"/>
            <a:ext cx="15364872" cy="3778885"/>
          </a:xfrm>
          <a:prstGeom prst="rect">
            <a:avLst/>
          </a:prstGeom>
        </p:spPr>
        <p:txBody>
          <a:bodyPr anchor="t" rtlCol="false" tIns="0" lIns="0" bIns="0" rIns="0">
            <a:spAutoFit/>
          </a:bodyPr>
          <a:lstStyle/>
          <a:p>
            <a:pPr marL="669286" indent="-334643" lvl="1">
              <a:lnSpc>
                <a:spcPts val="4339"/>
              </a:lnSpc>
              <a:buFont typeface="Arial"/>
              <a:buChar char="•"/>
            </a:pPr>
            <a:r>
              <a:rPr lang="en-US" spc="-30" sz="3099">
                <a:solidFill>
                  <a:srgbClr val="FFFFFF"/>
                </a:solidFill>
                <a:latin typeface="Be Vietnam"/>
              </a:rPr>
              <a:t>Đánh giá độ xa của đường truyền</a:t>
            </a:r>
          </a:p>
          <a:p>
            <a:pPr marL="669286" indent="-334643" lvl="1">
              <a:lnSpc>
                <a:spcPts val="4339"/>
              </a:lnSpc>
              <a:buFont typeface="Arial"/>
              <a:buChar char="•"/>
            </a:pPr>
            <a:r>
              <a:rPr lang="en-US" spc="-30" sz="3099">
                <a:solidFill>
                  <a:srgbClr val="FFFFFF"/>
                </a:solidFill>
                <a:latin typeface="Be Vietnam"/>
              </a:rPr>
              <a:t>Xác định khoảng cách truyền tối ưu (PRR &gt; 95%)</a:t>
            </a:r>
          </a:p>
          <a:p>
            <a:pPr marL="669286" indent="-334643" lvl="1">
              <a:lnSpc>
                <a:spcPts val="4339"/>
              </a:lnSpc>
              <a:buFont typeface="Arial"/>
              <a:buChar char="•"/>
            </a:pPr>
            <a:r>
              <a:rPr lang="en-US" spc="-30" sz="3099">
                <a:solidFill>
                  <a:srgbClr val="FFFFFF"/>
                </a:solidFill>
                <a:latin typeface="Be Vietnam"/>
              </a:rPr>
              <a:t>Đánh giá truyền tin đa chặng</a:t>
            </a:r>
          </a:p>
          <a:p>
            <a:pPr marL="669286" indent="-334643" lvl="1">
              <a:lnSpc>
                <a:spcPts val="4339"/>
              </a:lnSpc>
              <a:buFont typeface="Arial"/>
              <a:buChar char="•"/>
            </a:pPr>
            <a:r>
              <a:rPr lang="en-US" spc="-30" sz="3099">
                <a:solidFill>
                  <a:srgbClr val="FFFFFF"/>
                </a:solidFill>
                <a:latin typeface="Be Vietnam"/>
              </a:rPr>
              <a:t>Điều khiển từ xa qua MQTT</a:t>
            </a:r>
          </a:p>
          <a:p>
            <a:pPr marL="669286" indent="-334643" lvl="1">
              <a:lnSpc>
                <a:spcPts val="4339"/>
              </a:lnSpc>
              <a:buFont typeface="Arial"/>
              <a:buChar char="•"/>
            </a:pPr>
            <a:r>
              <a:rPr lang="en-US" spc="-30" sz="3099">
                <a:solidFill>
                  <a:srgbClr val="FFFFFF"/>
                </a:solidFill>
                <a:latin typeface="Be Vietnam"/>
              </a:rPr>
              <a:t>Điều khiển nội bộ</a:t>
            </a:r>
          </a:p>
          <a:p>
            <a:pPr marL="669286" indent="-334643" lvl="1">
              <a:lnSpc>
                <a:spcPts val="4339"/>
              </a:lnSpc>
              <a:buFont typeface="Arial"/>
              <a:buChar char="•"/>
            </a:pPr>
            <a:r>
              <a:rPr lang="en-US" spc="-30" sz="3099">
                <a:solidFill>
                  <a:srgbClr val="FFFFFF"/>
                </a:solidFill>
                <a:latin typeface="Be Vietnam"/>
              </a:rPr>
              <a:t>Dự đoán thời gian hoạt động</a:t>
            </a:r>
          </a:p>
          <a:p>
            <a:pPr marL="669286" indent="-334643" lvl="1">
              <a:lnSpc>
                <a:spcPts val="4339"/>
              </a:lnSpc>
              <a:buFont typeface="Arial"/>
              <a:buChar char="•"/>
            </a:pPr>
            <a:r>
              <a:rPr lang="en-US" spc="-30" sz="3099">
                <a:solidFill>
                  <a:srgbClr val="FFFFFF"/>
                </a:solidFill>
                <a:latin typeface="Be Vietnam"/>
              </a:rPr>
              <a:t>Đánh giá hiệu quả của ứng dụng đa giao thức động</a:t>
            </a:r>
          </a:p>
        </p:txBody>
      </p:sp>
    </p:spTree>
  </p:cSld>
  <p:clrMapOvr>
    <a:masterClrMapping/>
  </p:clrMapOvr>
</p:sld>
</file>

<file path=ppt/slides/slide2.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1028700" y="1008794"/>
            <a:ext cx="15364872" cy="565150"/>
          </a:xfrm>
          <a:prstGeom prst="rect">
            <a:avLst/>
          </a:prstGeom>
        </p:spPr>
        <p:txBody>
          <a:bodyPr anchor="t" rtlCol="false" tIns="0" lIns="0" bIns="0" rIns="0">
            <a:spAutoFit/>
          </a:bodyPr>
          <a:lstStyle/>
          <a:p>
            <a:pPr>
              <a:lnSpc>
                <a:spcPts val="4399"/>
              </a:lnSpc>
            </a:pPr>
            <a:r>
              <a:rPr lang="en-US" spc="-39" sz="3999">
                <a:solidFill>
                  <a:srgbClr val="004AAD"/>
                </a:solidFill>
                <a:latin typeface="Be Vietnam Bold"/>
              </a:rPr>
              <a:t>Nội dung</a:t>
            </a:r>
          </a:p>
        </p:txBody>
      </p:sp>
      <p:sp>
        <p:nvSpPr>
          <p:cNvPr name="TextBox 3" id="3"/>
          <p:cNvSpPr txBox="true"/>
          <p:nvPr/>
        </p:nvSpPr>
        <p:spPr>
          <a:xfrm rot="0">
            <a:off x="1028700" y="5652543"/>
            <a:ext cx="8748504" cy="3515096"/>
          </a:xfrm>
          <a:prstGeom prst="rect">
            <a:avLst/>
          </a:prstGeom>
        </p:spPr>
        <p:txBody>
          <a:bodyPr anchor="t" rtlCol="false" tIns="0" lIns="0" bIns="0" rIns="0">
            <a:spAutoFit/>
          </a:bodyPr>
          <a:lstStyle/>
          <a:p>
            <a:pPr marL="863599" indent="-431800" lvl="1">
              <a:lnSpc>
                <a:spcPts val="7119"/>
              </a:lnSpc>
              <a:buFont typeface="Arial"/>
              <a:buChar char="•"/>
            </a:pPr>
            <a:r>
              <a:rPr lang="en-US" sz="3999">
                <a:solidFill>
                  <a:srgbClr val="1B1B1B"/>
                </a:solidFill>
                <a:latin typeface="Be Vietnam"/>
              </a:rPr>
              <a:t>Giới thiệu đề tài</a:t>
            </a:r>
          </a:p>
          <a:p>
            <a:pPr marL="863599" indent="-431800" lvl="1">
              <a:lnSpc>
                <a:spcPts val="7119"/>
              </a:lnSpc>
              <a:buFont typeface="Arial"/>
              <a:buChar char="•"/>
            </a:pPr>
            <a:r>
              <a:rPr lang="en-US" sz="3999">
                <a:solidFill>
                  <a:srgbClr val="1B1B1B"/>
                </a:solidFill>
                <a:latin typeface="Be Vietnam"/>
              </a:rPr>
              <a:t>Nội dung nghiên cứu</a:t>
            </a:r>
          </a:p>
          <a:p>
            <a:pPr marL="863599" indent="-431800" lvl="1">
              <a:lnSpc>
                <a:spcPts val="7119"/>
              </a:lnSpc>
              <a:buFont typeface="Arial"/>
              <a:buChar char="•"/>
            </a:pPr>
            <a:r>
              <a:rPr lang="en-US" sz="3999">
                <a:solidFill>
                  <a:srgbClr val="1B1B1B"/>
                </a:solidFill>
                <a:latin typeface="Be Vietnam"/>
              </a:rPr>
              <a:t>Kết quả nghiên cứu  </a:t>
            </a:r>
          </a:p>
          <a:p>
            <a:pPr marL="863599" indent="-431800" lvl="1">
              <a:lnSpc>
                <a:spcPts val="7119"/>
              </a:lnSpc>
              <a:buFont typeface="Arial"/>
              <a:buChar char="•"/>
            </a:pPr>
            <a:r>
              <a:rPr lang="en-US" sz="3999">
                <a:solidFill>
                  <a:srgbClr val="1B1B1B"/>
                </a:solidFill>
                <a:latin typeface="Be Vietnam"/>
              </a:rPr>
              <a:t>Hướng phát triển trong tương lai</a:t>
            </a:r>
          </a:p>
        </p:txBody>
      </p:sp>
      <p:sp>
        <p:nvSpPr>
          <p:cNvPr name="AutoShape 4" id="4"/>
          <p:cNvSpPr/>
          <p:nvPr/>
        </p:nvSpPr>
        <p:spPr>
          <a:xfrm rot="0">
            <a:off x="13711462" y="0"/>
            <a:ext cx="4576538" cy="10287000"/>
          </a:xfrm>
          <a:prstGeom prst="rect">
            <a:avLst/>
          </a:prstGeom>
          <a:solidFill>
            <a:srgbClr val="004AAD"/>
          </a:solidFill>
        </p:spPr>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028700" y="765175"/>
            <a:ext cx="15364872" cy="565150"/>
          </a:xfrm>
          <a:prstGeom prst="rect">
            <a:avLst/>
          </a:prstGeom>
        </p:spPr>
        <p:txBody>
          <a:bodyPr anchor="t" rtlCol="false" tIns="0" lIns="0" bIns="0" rIns="0">
            <a:spAutoFit/>
          </a:bodyPr>
          <a:lstStyle/>
          <a:p>
            <a:pPr>
              <a:lnSpc>
                <a:spcPts val="4399"/>
              </a:lnSpc>
            </a:pPr>
            <a:r>
              <a:rPr lang="en-US" spc="-39" sz="3999">
                <a:solidFill>
                  <a:srgbClr val="004AAD"/>
                </a:solidFill>
                <a:latin typeface="Be Vietnam Bold"/>
              </a:rPr>
              <a:t>1. Đánh giá độ xa của đường truyền</a:t>
            </a:r>
          </a:p>
        </p:txBody>
      </p:sp>
      <p:sp>
        <p:nvSpPr>
          <p:cNvPr name="TextBox 3" id="3"/>
          <p:cNvSpPr txBox="true"/>
          <p:nvPr/>
        </p:nvSpPr>
        <p:spPr>
          <a:xfrm rot="0">
            <a:off x="1028700" y="6463581"/>
            <a:ext cx="8115300" cy="1731646"/>
          </a:xfrm>
          <a:prstGeom prst="rect">
            <a:avLst/>
          </a:prstGeom>
        </p:spPr>
        <p:txBody>
          <a:bodyPr anchor="t" rtlCol="false" tIns="0" lIns="0" bIns="0" rIns="0">
            <a:spAutoFit/>
          </a:bodyPr>
          <a:lstStyle/>
          <a:p>
            <a:pPr>
              <a:lnSpc>
                <a:spcPts val="5319"/>
              </a:lnSpc>
            </a:pPr>
            <a:r>
              <a:rPr lang="en-US" sz="3799">
                <a:solidFill>
                  <a:srgbClr val="1B1B1B"/>
                </a:solidFill>
                <a:latin typeface="Be Vietnam Bold"/>
              </a:rPr>
              <a:t>Môi trường thử nghiệm</a:t>
            </a:r>
          </a:p>
          <a:p>
            <a:pPr marL="669286" indent="-334643" lvl="1">
              <a:lnSpc>
                <a:spcPts val="4339"/>
              </a:lnSpc>
              <a:buFont typeface="Arial"/>
              <a:buChar char="•"/>
            </a:pPr>
            <a:r>
              <a:rPr lang="en-US" sz="3099">
                <a:solidFill>
                  <a:srgbClr val="1B1B1B"/>
                </a:solidFill>
                <a:latin typeface="Be Vietnam"/>
              </a:rPr>
              <a:t>Ngoài trời (không vật cản)</a:t>
            </a:r>
          </a:p>
          <a:p>
            <a:pPr marL="669286" indent="-334643" lvl="1">
              <a:lnSpc>
                <a:spcPts val="4339"/>
              </a:lnSpc>
              <a:buFont typeface="Arial"/>
              <a:buChar char="•"/>
            </a:pPr>
            <a:r>
              <a:rPr lang="en-US" sz="3099">
                <a:solidFill>
                  <a:srgbClr val="1B1B1B"/>
                </a:solidFill>
                <a:latin typeface="Be Vietnam"/>
              </a:rPr>
              <a:t>Trong nhà (nhà thi đấu)</a:t>
            </a:r>
          </a:p>
        </p:txBody>
      </p:sp>
      <p:sp>
        <p:nvSpPr>
          <p:cNvPr name="TextBox 4" id="4"/>
          <p:cNvSpPr txBox="true"/>
          <p:nvPr/>
        </p:nvSpPr>
        <p:spPr>
          <a:xfrm rot="0">
            <a:off x="1028700" y="2024759"/>
            <a:ext cx="7499435" cy="4043681"/>
          </a:xfrm>
          <a:prstGeom prst="rect">
            <a:avLst/>
          </a:prstGeom>
        </p:spPr>
        <p:txBody>
          <a:bodyPr anchor="t" rtlCol="false" tIns="0" lIns="0" bIns="0" rIns="0">
            <a:spAutoFit/>
          </a:bodyPr>
          <a:lstStyle/>
          <a:p>
            <a:pPr algn="just">
              <a:lnSpc>
                <a:spcPts val="5459"/>
              </a:lnSpc>
            </a:pPr>
            <a:r>
              <a:rPr lang="en-US" sz="3899">
                <a:solidFill>
                  <a:srgbClr val="1B1B1B"/>
                </a:solidFill>
                <a:latin typeface="Be Vietnam Bold"/>
              </a:rPr>
              <a:t>Mục tiêu:</a:t>
            </a:r>
          </a:p>
          <a:p>
            <a:pPr algn="just" marL="690876" indent="-345438" lvl="1">
              <a:lnSpc>
                <a:spcPts val="4479"/>
              </a:lnSpc>
              <a:buFont typeface="Arial"/>
              <a:buChar char="•"/>
            </a:pPr>
            <a:r>
              <a:rPr lang="en-US" sz="3199">
                <a:solidFill>
                  <a:srgbClr val="1B1B1B"/>
                </a:solidFill>
                <a:latin typeface="Be Vietnam"/>
              </a:rPr>
              <a:t>Đánh giá khoảng cách tối đa mà Thread node có thể giao tiếp được với nhau</a:t>
            </a:r>
          </a:p>
          <a:p>
            <a:pPr algn="just" marL="690876" indent="-345438" lvl="1">
              <a:lnSpc>
                <a:spcPts val="4479"/>
              </a:lnSpc>
              <a:buFont typeface="Arial"/>
              <a:buChar char="•"/>
            </a:pPr>
            <a:r>
              <a:rPr lang="en-US" sz="3199">
                <a:solidFill>
                  <a:srgbClr val="1B1B1B"/>
                </a:solidFill>
                <a:latin typeface="Be Vietnam"/>
              </a:rPr>
              <a:t>Đánh giá khoảng cách tối đa smartphone có thể scan Forwarder qua BLE</a:t>
            </a:r>
          </a:p>
        </p:txBody>
      </p:sp>
      <p:pic>
        <p:nvPicPr>
          <p:cNvPr name="Picture 5" id="5"/>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3565855" y="7753896"/>
            <a:ext cx="1368397" cy="1184285"/>
          </a:xfrm>
          <a:prstGeom prst="rect">
            <a:avLst/>
          </a:prstGeom>
        </p:spPr>
      </p:pic>
      <p:pic>
        <p:nvPicPr>
          <p:cNvPr name="Picture 6" id="6"/>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3713924" y="1028700"/>
            <a:ext cx="1072259" cy="1072259"/>
          </a:xfrm>
          <a:prstGeom prst="rect">
            <a:avLst/>
          </a:prstGeom>
        </p:spPr>
      </p:pic>
      <p:sp>
        <p:nvSpPr>
          <p:cNvPr name="AutoShape 7" id="7"/>
          <p:cNvSpPr/>
          <p:nvPr/>
        </p:nvSpPr>
        <p:spPr>
          <a:xfrm rot="5413108">
            <a:off x="11436600" y="4903615"/>
            <a:ext cx="5652978" cy="0"/>
          </a:xfrm>
          <a:prstGeom prst="line">
            <a:avLst/>
          </a:prstGeom>
          <a:ln cap="rnd" w="47625">
            <a:solidFill>
              <a:srgbClr val="FF5757"/>
            </a:solidFill>
            <a:prstDash val="solid"/>
            <a:headEnd type="none" len="sm" w="sm"/>
            <a:tailEnd type="none" len="sm" w="sm"/>
          </a:ln>
        </p:spPr>
      </p:sp>
      <p:sp>
        <p:nvSpPr>
          <p:cNvPr name="TextBox 8" id="8"/>
          <p:cNvSpPr txBox="true"/>
          <p:nvPr/>
        </p:nvSpPr>
        <p:spPr>
          <a:xfrm rot="0">
            <a:off x="15290466" y="1366392"/>
            <a:ext cx="1690452" cy="349250"/>
          </a:xfrm>
          <a:prstGeom prst="rect">
            <a:avLst/>
          </a:prstGeom>
        </p:spPr>
        <p:txBody>
          <a:bodyPr anchor="t" rtlCol="false" tIns="0" lIns="0" bIns="0" rIns="0">
            <a:spAutoFit/>
          </a:bodyPr>
          <a:lstStyle/>
          <a:p>
            <a:pPr>
              <a:lnSpc>
                <a:spcPts val="2800"/>
              </a:lnSpc>
            </a:pPr>
            <a:r>
              <a:rPr lang="en-US" sz="2000">
                <a:solidFill>
                  <a:srgbClr val="000000"/>
                </a:solidFill>
                <a:latin typeface="Be Vietnam"/>
              </a:rPr>
              <a:t>Node di động</a:t>
            </a:r>
          </a:p>
        </p:txBody>
      </p:sp>
      <p:sp>
        <p:nvSpPr>
          <p:cNvPr name="TextBox 9" id="9"/>
          <p:cNvSpPr txBox="true"/>
          <p:nvPr/>
        </p:nvSpPr>
        <p:spPr>
          <a:xfrm rot="0">
            <a:off x="15290466" y="8147601"/>
            <a:ext cx="1690452" cy="349250"/>
          </a:xfrm>
          <a:prstGeom prst="rect">
            <a:avLst/>
          </a:prstGeom>
        </p:spPr>
        <p:txBody>
          <a:bodyPr anchor="t" rtlCol="false" tIns="0" lIns="0" bIns="0" rIns="0">
            <a:spAutoFit/>
          </a:bodyPr>
          <a:lstStyle/>
          <a:p>
            <a:pPr>
              <a:lnSpc>
                <a:spcPts val="2800"/>
              </a:lnSpc>
            </a:pPr>
            <a:r>
              <a:rPr lang="en-US" sz="2000">
                <a:solidFill>
                  <a:srgbClr val="000000"/>
                </a:solidFill>
                <a:latin typeface="Be Vietnam"/>
              </a:rPr>
              <a:t>Node cố định</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4397592" y="3751399"/>
            <a:ext cx="9492815" cy="6348016"/>
          </a:xfrm>
          <a:prstGeom prst="rect">
            <a:avLst/>
          </a:prstGeom>
        </p:spPr>
      </p:pic>
      <p:sp>
        <p:nvSpPr>
          <p:cNvPr name="TextBox 3" id="3"/>
          <p:cNvSpPr txBox="true"/>
          <p:nvPr/>
        </p:nvSpPr>
        <p:spPr>
          <a:xfrm rot="0">
            <a:off x="1028700" y="765175"/>
            <a:ext cx="15364872" cy="565150"/>
          </a:xfrm>
          <a:prstGeom prst="rect">
            <a:avLst/>
          </a:prstGeom>
        </p:spPr>
        <p:txBody>
          <a:bodyPr anchor="t" rtlCol="false" tIns="0" lIns="0" bIns="0" rIns="0">
            <a:spAutoFit/>
          </a:bodyPr>
          <a:lstStyle/>
          <a:p>
            <a:pPr>
              <a:lnSpc>
                <a:spcPts val="4399"/>
              </a:lnSpc>
            </a:pPr>
            <a:r>
              <a:rPr lang="en-US" spc="-39" sz="3999">
                <a:solidFill>
                  <a:srgbClr val="004AAD"/>
                </a:solidFill>
                <a:latin typeface="Be Vietnam Bold"/>
              </a:rPr>
              <a:t>1. Đánh giá độ xa của đường truyền</a:t>
            </a:r>
          </a:p>
        </p:txBody>
      </p:sp>
      <p:sp>
        <p:nvSpPr>
          <p:cNvPr name="TextBox 4" id="4"/>
          <p:cNvSpPr txBox="true"/>
          <p:nvPr/>
        </p:nvSpPr>
        <p:spPr>
          <a:xfrm rot="0">
            <a:off x="1028700" y="2615064"/>
            <a:ext cx="12499142" cy="1607186"/>
          </a:xfrm>
          <a:prstGeom prst="rect">
            <a:avLst/>
          </a:prstGeom>
        </p:spPr>
        <p:txBody>
          <a:bodyPr anchor="t" rtlCol="false" tIns="0" lIns="0" bIns="0" rIns="0">
            <a:spAutoFit/>
          </a:bodyPr>
          <a:lstStyle/>
          <a:p>
            <a:pPr algn="just" marL="669285" indent="-334642" lvl="1">
              <a:lnSpc>
                <a:spcPts val="4339"/>
              </a:lnSpc>
              <a:buFont typeface="Arial"/>
              <a:buChar char="•"/>
            </a:pPr>
            <a:r>
              <a:rPr lang="en-US" sz="3099">
                <a:solidFill>
                  <a:srgbClr val="1B1B1B"/>
                </a:solidFill>
                <a:latin typeface="Be Vietnam"/>
              </a:rPr>
              <a:t>Thread: 37 - 62m, tùy thuộc công suất phát và môi trường</a:t>
            </a:r>
          </a:p>
          <a:p>
            <a:pPr algn="just" marL="669285" indent="-334642" lvl="1">
              <a:lnSpc>
                <a:spcPts val="4339"/>
              </a:lnSpc>
              <a:buFont typeface="Arial"/>
              <a:buChar char="•"/>
            </a:pPr>
            <a:r>
              <a:rPr lang="en-US" sz="3099">
                <a:solidFill>
                  <a:srgbClr val="1B1B1B"/>
                </a:solidFill>
                <a:latin typeface="Be Vietnam"/>
              </a:rPr>
              <a:t>BLE: 51 - 80m, tùy thuộc công suất phát và môi trường</a:t>
            </a:r>
          </a:p>
          <a:p>
            <a:pPr algn="just">
              <a:lnSpc>
                <a:spcPts val="4339"/>
              </a:lnSpc>
            </a:pPr>
          </a:p>
        </p:txBody>
      </p:sp>
      <p:sp>
        <p:nvSpPr>
          <p:cNvPr name="TextBox 5" id="5"/>
          <p:cNvSpPr txBox="true"/>
          <p:nvPr/>
        </p:nvSpPr>
        <p:spPr>
          <a:xfrm rot="0">
            <a:off x="1028700" y="1815679"/>
            <a:ext cx="7858618" cy="636906"/>
          </a:xfrm>
          <a:prstGeom prst="rect">
            <a:avLst/>
          </a:prstGeom>
        </p:spPr>
        <p:txBody>
          <a:bodyPr anchor="t" rtlCol="false" tIns="0" lIns="0" bIns="0" rIns="0">
            <a:spAutoFit/>
          </a:bodyPr>
          <a:lstStyle/>
          <a:p>
            <a:pPr algn="just">
              <a:lnSpc>
                <a:spcPts val="5319"/>
              </a:lnSpc>
            </a:pPr>
            <a:r>
              <a:rPr lang="en-US" sz="3799">
                <a:solidFill>
                  <a:srgbClr val="1B1B1B"/>
                </a:solidFill>
                <a:latin typeface="Be Vietnam Bold"/>
              </a:rPr>
              <a:t>Nhận xét</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4379" t="0" r="4379" b="13818"/>
          <a:stretch>
            <a:fillRect/>
          </a:stretch>
        </p:blipFill>
        <p:spPr>
          <a:xfrm flipH="false" flipV="false" rot="0">
            <a:off x="9807187" y="1954390"/>
            <a:ext cx="12574081" cy="6677412"/>
          </a:xfrm>
          <a:prstGeom prst="rect">
            <a:avLst/>
          </a:prstGeom>
        </p:spPr>
      </p:pic>
      <p:sp>
        <p:nvSpPr>
          <p:cNvPr name="TextBox 3" id="3"/>
          <p:cNvSpPr txBox="true"/>
          <p:nvPr/>
        </p:nvSpPr>
        <p:spPr>
          <a:xfrm rot="0">
            <a:off x="1028700" y="765175"/>
            <a:ext cx="15364872" cy="565150"/>
          </a:xfrm>
          <a:prstGeom prst="rect">
            <a:avLst/>
          </a:prstGeom>
        </p:spPr>
        <p:txBody>
          <a:bodyPr anchor="t" rtlCol="false" tIns="0" lIns="0" bIns="0" rIns="0">
            <a:spAutoFit/>
          </a:bodyPr>
          <a:lstStyle/>
          <a:p>
            <a:pPr>
              <a:lnSpc>
                <a:spcPts val="4399"/>
              </a:lnSpc>
            </a:pPr>
            <a:r>
              <a:rPr lang="en-US" spc="-39" sz="3999">
                <a:solidFill>
                  <a:srgbClr val="004AAD"/>
                </a:solidFill>
                <a:latin typeface="Be Vietnam Bold"/>
              </a:rPr>
              <a:t>2. Xác định khoảng cách truyền tối ưu (PRR &gt; 95%)</a:t>
            </a:r>
          </a:p>
        </p:txBody>
      </p:sp>
      <p:sp>
        <p:nvSpPr>
          <p:cNvPr name="TextBox 4" id="4"/>
          <p:cNvSpPr txBox="true"/>
          <p:nvPr/>
        </p:nvSpPr>
        <p:spPr>
          <a:xfrm rot="0">
            <a:off x="1028700" y="1878190"/>
            <a:ext cx="7499435" cy="1795781"/>
          </a:xfrm>
          <a:prstGeom prst="rect">
            <a:avLst/>
          </a:prstGeom>
        </p:spPr>
        <p:txBody>
          <a:bodyPr anchor="t" rtlCol="false" tIns="0" lIns="0" bIns="0" rIns="0">
            <a:spAutoFit/>
          </a:bodyPr>
          <a:lstStyle/>
          <a:p>
            <a:pPr algn="just">
              <a:lnSpc>
                <a:spcPts val="5459"/>
              </a:lnSpc>
            </a:pPr>
            <a:r>
              <a:rPr lang="en-US" sz="3899">
                <a:solidFill>
                  <a:srgbClr val="1B1B1B"/>
                </a:solidFill>
                <a:latin typeface="Be Vietnam Bold"/>
              </a:rPr>
              <a:t>Mục tiêu:</a:t>
            </a:r>
          </a:p>
          <a:p>
            <a:pPr algn="just" marL="690876" indent="-345438" lvl="1">
              <a:lnSpc>
                <a:spcPts val="4479"/>
              </a:lnSpc>
              <a:buFont typeface="Arial"/>
              <a:buChar char="•"/>
            </a:pPr>
            <a:r>
              <a:rPr lang="en-US" sz="3199">
                <a:solidFill>
                  <a:srgbClr val="1B1B1B"/>
                </a:solidFill>
                <a:latin typeface="Be Vietnam"/>
              </a:rPr>
              <a:t>Đánh giá khoảng cách tối ưu của các giao thức Thread và Zigbee </a:t>
            </a:r>
          </a:p>
        </p:txBody>
      </p:sp>
      <p:sp>
        <p:nvSpPr>
          <p:cNvPr name="TextBox 5" id="5"/>
          <p:cNvSpPr txBox="true"/>
          <p:nvPr/>
        </p:nvSpPr>
        <p:spPr>
          <a:xfrm rot="0">
            <a:off x="1028700" y="4217035"/>
            <a:ext cx="7499435" cy="2248536"/>
          </a:xfrm>
          <a:prstGeom prst="rect">
            <a:avLst/>
          </a:prstGeom>
        </p:spPr>
        <p:txBody>
          <a:bodyPr anchor="t" rtlCol="false" tIns="0" lIns="0" bIns="0" rIns="0">
            <a:spAutoFit/>
          </a:bodyPr>
          <a:lstStyle/>
          <a:p>
            <a:pPr algn="just">
              <a:lnSpc>
                <a:spcPts val="5039"/>
              </a:lnSpc>
            </a:pPr>
            <a:r>
              <a:rPr lang="en-US" sz="3599">
                <a:solidFill>
                  <a:srgbClr val="1B1B1B"/>
                </a:solidFill>
                <a:latin typeface="Be Vietnam Bold"/>
              </a:rPr>
              <a:t>Môi trường</a:t>
            </a:r>
          </a:p>
          <a:p>
            <a:pPr algn="just" marL="669286" indent="-334643" lvl="1">
              <a:lnSpc>
                <a:spcPts val="4339"/>
              </a:lnSpc>
              <a:buFont typeface="Arial"/>
              <a:buChar char="•"/>
            </a:pPr>
            <a:r>
              <a:rPr lang="en-US" sz="3099">
                <a:solidFill>
                  <a:srgbClr val="1B1B1B"/>
                </a:solidFill>
                <a:latin typeface="Be Vietnam"/>
              </a:rPr>
              <a:t>Trong nhà</a:t>
            </a:r>
          </a:p>
          <a:p>
            <a:pPr algn="just" marL="669286" indent="-334643" lvl="1">
              <a:lnSpc>
                <a:spcPts val="4339"/>
              </a:lnSpc>
              <a:buFont typeface="Arial"/>
              <a:buChar char="•"/>
            </a:pPr>
            <a:r>
              <a:rPr lang="en-US" sz="3099">
                <a:solidFill>
                  <a:srgbClr val="1B1B1B"/>
                </a:solidFill>
                <a:latin typeface="Be Vietnam"/>
              </a:rPr>
              <a:t>Ngoài trời</a:t>
            </a:r>
          </a:p>
          <a:p>
            <a:pPr algn="just" marL="669286" indent="-334643" lvl="1">
              <a:lnSpc>
                <a:spcPts val="4339"/>
              </a:lnSpc>
              <a:buFont typeface="Arial"/>
              <a:buChar char="•"/>
            </a:pPr>
            <a:r>
              <a:rPr lang="en-US" sz="3099">
                <a:solidFill>
                  <a:srgbClr val="1B1B1B"/>
                </a:solidFill>
                <a:latin typeface="Be Vietnam"/>
              </a:rPr>
              <a:t>Tx Power = 0dBm</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7272951" y="2379081"/>
            <a:ext cx="10826784" cy="6564812"/>
          </a:xfrm>
          <a:prstGeom prst="rect">
            <a:avLst/>
          </a:prstGeom>
        </p:spPr>
      </p:pic>
      <p:sp>
        <p:nvSpPr>
          <p:cNvPr name="TextBox 3" id="3"/>
          <p:cNvSpPr txBox="true"/>
          <p:nvPr/>
        </p:nvSpPr>
        <p:spPr>
          <a:xfrm rot="0">
            <a:off x="1028700" y="765175"/>
            <a:ext cx="15364872" cy="565150"/>
          </a:xfrm>
          <a:prstGeom prst="rect">
            <a:avLst/>
          </a:prstGeom>
        </p:spPr>
        <p:txBody>
          <a:bodyPr anchor="t" rtlCol="false" tIns="0" lIns="0" bIns="0" rIns="0">
            <a:spAutoFit/>
          </a:bodyPr>
          <a:lstStyle/>
          <a:p>
            <a:pPr>
              <a:lnSpc>
                <a:spcPts val="4399"/>
              </a:lnSpc>
            </a:pPr>
            <a:r>
              <a:rPr lang="en-US" spc="-39" sz="3999">
                <a:solidFill>
                  <a:srgbClr val="004AAD"/>
                </a:solidFill>
                <a:latin typeface="Be Vietnam Bold"/>
              </a:rPr>
              <a:t>2. Xác định khoảng cách truyền tối ưu (PRR &gt; 95%)</a:t>
            </a:r>
          </a:p>
        </p:txBody>
      </p:sp>
      <p:sp>
        <p:nvSpPr>
          <p:cNvPr name="TextBox 4" id="4"/>
          <p:cNvSpPr txBox="true"/>
          <p:nvPr/>
        </p:nvSpPr>
        <p:spPr>
          <a:xfrm rot="0">
            <a:off x="1028700" y="2312406"/>
            <a:ext cx="7267395" cy="2248536"/>
          </a:xfrm>
          <a:prstGeom prst="rect">
            <a:avLst/>
          </a:prstGeom>
        </p:spPr>
        <p:txBody>
          <a:bodyPr anchor="t" rtlCol="false" tIns="0" lIns="0" bIns="0" rIns="0">
            <a:spAutoFit/>
          </a:bodyPr>
          <a:lstStyle/>
          <a:p>
            <a:pPr>
              <a:lnSpc>
                <a:spcPts val="5039"/>
              </a:lnSpc>
            </a:pPr>
            <a:r>
              <a:rPr lang="en-US" sz="3599">
                <a:solidFill>
                  <a:srgbClr val="1B1B1B"/>
                </a:solidFill>
                <a:latin typeface="Be Vietnam Bold"/>
              </a:rPr>
              <a:t>Nhận xét</a:t>
            </a:r>
          </a:p>
          <a:p>
            <a:pPr marL="669286" indent="-334643" lvl="1">
              <a:lnSpc>
                <a:spcPts val="4339"/>
              </a:lnSpc>
              <a:buFont typeface="Arial"/>
              <a:buChar char="•"/>
            </a:pPr>
            <a:r>
              <a:rPr lang="en-US" sz="3099">
                <a:solidFill>
                  <a:srgbClr val="1B1B1B"/>
                </a:solidFill>
                <a:latin typeface="Be Vietnam"/>
              </a:rPr>
              <a:t>Khoảng cách tốt nhất:</a:t>
            </a:r>
          </a:p>
          <a:p>
            <a:pPr marL="1338572" indent="-446191" lvl="2">
              <a:lnSpc>
                <a:spcPts val="4339"/>
              </a:lnSpc>
              <a:buFont typeface="Arial"/>
              <a:buChar char="⚬"/>
            </a:pPr>
            <a:r>
              <a:rPr lang="en-US" sz="3099">
                <a:solidFill>
                  <a:srgbClr val="1B1B1B"/>
                </a:solidFill>
                <a:latin typeface="Be Vietnam"/>
              </a:rPr>
              <a:t> 9 - 20m (Thread)</a:t>
            </a:r>
          </a:p>
          <a:p>
            <a:pPr marL="1338572" indent="-446191" lvl="2">
              <a:lnSpc>
                <a:spcPts val="4339"/>
              </a:lnSpc>
              <a:buFont typeface="Arial"/>
              <a:buChar char="⚬"/>
            </a:pPr>
            <a:r>
              <a:rPr lang="en-US" sz="3099">
                <a:solidFill>
                  <a:srgbClr val="1B1B1B"/>
                </a:solidFill>
                <a:latin typeface="Be Vietnam"/>
              </a:rPr>
              <a:t>10 - 22m (Zigbee)</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028700" y="765175"/>
            <a:ext cx="15364872" cy="565150"/>
          </a:xfrm>
          <a:prstGeom prst="rect">
            <a:avLst/>
          </a:prstGeom>
        </p:spPr>
        <p:txBody>
          <a:bodyPr anchor="t" rtlCol="false" tIns="0" lIns="0" bIns="0" rIns="0">
            <a:spAutoFit/>
          </a:bodyPr>
          <a:lstStyle/>
          <a:p>
            <a:pPr>
              <a:lnSpc>
                <a:spcPts val="4399"/>
              </a:lnSpc>
            </a:pPr>
            <a:r>
              <a:rPr lang="en-US" spc="-39" sz="3999">
                <a:solidFill>
                  <a:srgbClr val="004AAD"/>
                </a:solidFill>
                <a:latin typeface="Be Vietnam Bold"/>
              </a:rPr>
              <a:t>3. Đánh giá truyền tin đa chặng (1)</a:t>
            </a:r>
          </a:p>
        </p:txBody>
      </p:sp>
      <p:grpSp>
        <p:nvGrpSpPr>
          <p:cNvPr name="Group 3" id="3"/>
          <p:cNvGrpSpPr/>
          <p:nvPr/>
        </p:nvGrpSpPr>
        <p:grpSpPr>
          <a:xfrm rot="0">
            <a:off x="10252758" y="858065"/>
            <a:ext cx="7465969" cy="8832850"/>
            <a:chOff x="0" y="0"/>
            <a:chExt cx="9954625" cy="11777133"/>
          </a:xfrm>
        </p:grpSpPr>
        <p:pic>
          <p:nvPicPr>
            <p:cNvPr name="Picture 4" id="4"/>
            <p:cNvPicPr>
              <a:picLocks noChangeAspect="true"/>
            </p:cNvPicPr>
            <p:nvPr/>
          </p:nvPicPr>
          <p:blipFill>
            <a:blip r:embed="rId2"/>
            <a:srcRect l="0" t="0" r="0" b="0"/>
            <a:stretch>
              <a:fillRect/>
            </a:stretch>
          </p:blipFill>
          <p:spPr>
            <a:xfrm flipH="false" flipV="false" rot="0">
              <a:off x="0" y="617443"/>
              <a:ext cx="9507520" cy="10444881"/>
            </a:xfrm>
            <a:prstGeom prst="rect">
              <a:avLst/>
            </a:prstGeom>
          </p:spPr>
        </p:pic>
        <p:sp>
          <p:nvSpPr>
            <p:cNvPr name="TextBox 5" id="5"/>
            <p:cNvSpPr txBox="true"/>
            <p:nvPr/>
          </p:nvSpPr>
          <p:spPr>
            <a:xfrm rot="0">
              <a:off x="1146215" y="11327342"/>
              <a:ext cx="8021699" cy="449792"/>
            </a:xfrm>
            <a:prstGeom prst="rect">
              <a:avLst/>
            </a:prstGeom>
          </p:spPr>
          <p:txBody>
            <a:bodyPr anchor="t" rtlCol="false" tIns="0" lIns="0" bIns="0" rIns="0">
              <a:spAutoFit/>
            </a:bodyPr>
            <a:lstStyle/>
            <a:p>
              <a:pPr algn="ctr">
                <a:lnSpc>
                  <a:spcPts val="2800"/>
                </a:lnSpc>
              </a:pPr>
              <a:r>
                <a:rPr lang="en-US" sz="2000">
                  <a:solidFill>
                    <a:srgbClr val="1B1B1B"/>
                  </a:solidFill>
                  <a:latin typeface="Be Vietnam Italics"/>
                </a:rPr>
                <a:t>Topology của mạng thử nghiệm</a:t>
              </a:r>
            </a:p>
          </p:txBody>
        </p:sp>
        <p:sp>
          <p:nvSpPr>
            <p:cNvPr name="TextBox 6" id="6"/>
            <p:cNvSpPr txBox="true"/>
            <p:nvPr/>
          </p:nvSpPr>
          <p:spPr>
            <a:xfrm rot="0">
              <a:off x="5157064" y="4168175"/>
              <a:ext cx="4029700" cy="449792"/>
            </a:xfrm>
            <a:prstGeom prst="rect">
              <a:avLst/>
            </a:prstGeom>
          </p:spPr>
          <p:txBody>
            <a:bodyPr anchor="t" rtlCol="false" tIns="0" lIns="0" bIns="0" rIns="0">
              <a:spAutoFit/>
            </a:bodyPr>
            <a:lstStyle/>
            <a:p>
              <a:pPr>
                <a:lnSpc>
                  <a:spcPts val="2800"/>
                </a:lnSpc>
              </a:pPr>
              <a:r>
                <a:rPr lang="en-US" sz="2000">
                  <a:solidFill>
                    <a:srgbClr val="14C4ED"/>
                  </a:solidFill>
                  <a:latin typeface="Be Vietnam"/>
                </a:rPr>
                <a:t>nRF52840/multiprotocol</a:t>
              </a:r>
            </a:p>
          </p:txBody>
        </p:sp>
        <p:sp>
          <p:nvSpPr>
            <p:cNvPr name="TextBox 7" id="7"/>
            <p:cNvSpPr txBox="true"/>
            <p:nvPr/>
          </p:nvSpPr>
          <p:spPr>
            <a:xfrm rot="0">
              <a:off x="5924925" y="-47625"/>
              <a:ext cx="4029700" cy="449792"/>
            </a:xfrm>
            <a:prstGeom prst="rect">
              <a:avLst/>
            </a:prstGeom>
          </p:spPr>
          <p:txBody>
            <a:bodyPr anchor="t" rtlCol="false" tIns="0" lIns="0" bIns="0" rIns="0">
              <a:spAutoFit/>
            </a:bodyPr>
            <a:lstStyle/>
            <a:p>
              <a:pPr>
                <a:lnSpc>
                  <a:spcPts val="2800"/>
                </a:lnSpc>
              </a:pPr>
              <a:r>
                <a:rPr lang="en-US" sz="2000">
                  <a:solidFill>
                    <a:srgbClr val="14C4ED"/>
                  </a:solidFill>
                  <a:latin typeface="Be Vietnam"/>
                </a:rPr>
                <a:t>CC2538/thread-only</a:t>
              </a:r>
            </a:p>
          </p:txBody>
        </p:sp>
      </p:grpSp>
      <p:sp>
        <p:nvSpPr>
          <p:cNvPr name="TextBox 8" id="8"/>
          <p:cNvSpPr txBox="true"/>
          <p:nvPr/>
        </p:nvSpPr>
        <p:spPr>
          <a:xfrm rot="0">
            <a:off x="1028700" y="2033516"/>
            <a:ext cx="7682436" cy="1771016"/>
          </a:xfrm>
          <a:prstGeom prst="rect">
            <a:avLst/>
          </a:prstGeom>
        </p:spPr>
        <p:txBody>
          <a:bodyPr anchor="t" rtlCol="false" tIns="0" lIns="0" bIns="0" rIns="0">
            <a:spAutoFit/>
          </a:bodyPr>
          <a:lstStyle/>
          <a:p>
            <a:pPr>
              <a:lnSpc>
                <a:spcPts val="4759"/>
              </a:lnSpc>
            </a:pPr>
            <a:r>
              <a:rPr lang="en-US" sz="3399">
                <a:solidFill>
                  <a:srgbClr val="1B1B1B"/>
                </a:solidFill>
                <a:latin typeface="Be Vietnam Bold"/>
              </a:rPr>
              <a:t>Mục tiêu</a:t>
            </a:r>
          </a:p>
          <a:p>
            <a:pPr>
              <a:lnSpc>
                <a:spcPts val="4759"/>
              </a:lnSpc>
            </a:pPr>
            <a:r>
              <a:rPr lang="en-US" sz="3399">
                <a:solidFill>
                  <a:srgbClr val="1B1B1B"/>
                </a:solidFill>
                <a:latin typeface="Be Vietnam"/>
              </a:rPr>
              <a:t>Đánh giá  hoạt động của mạng trong môi trường hoạt động thực tiễn</a:t>
            </a:r>
          </a:p>
        </p:txBody>
      </p:sp>
      <p:sp>
        <p:nvSpPr>
          <p:cNvPr name="TextBox 9" id="9"/>
          <p:cNvSpPr txBox="true"/>
          <p:nvPr/>
        </p:nvSpPr>
        <p:spPr>
          <a:xfrm rot="0">
            <a:off x="1028700" y="4145209"/>
            <a:ext cx="7267395" cy="2306956"/>
          </a:xfrm>
          <a:prstGeom prst="rect">
            <a:avLst/>
          </a:prstGeom>
        </p:spPr>
        <p:txBody>
          <a:bodyPr anchor="t" rtlCol="false" tIns="0" lIns="0" bIns="0" rIns="0">
            <a:spAutoFit/>
          </a:bodyPr>
          <a:lstStyle/>
          <a:p>
            <a:pPr>
              <a:lnSpc>
                <a:spcPts val="4619"/>
              </a:lnSpc>
            </a:pPr>
            <a:r>
              <a:rPr lang="en-US" sz="3299">
                <a:solidFill>
                  <a:srgbClr val="1B1B1B"/>
                </a:solidFill>
                <a:latin typeface="Be Vietnam Bold"/>
              </a:rPr>
              <a:t>Môi trường</a:t>
            </a:r>
          </a:p>
          <a:p>
            <a:pPr marL="712465" indent="-356233" lvl="1">
              <a:lnSpc>
                <a:spcPts val="4619"/>
              </a:lnSpc>
              <a:buFont typeface="Arial"/>
              <a:buChar char="•"/>
            </a:pPr>
            <a:r>
              <a:rPr lang="en-US" sz="3299">
                <a:solidFill>
                  <a:srgbClr val="1B1B1B"/>
                </a:solidFill>
                <a:latin typeface="Be Vietnam"/>
              </a:rPr>
              <a:t>Ngoài trời: ít vật cản</a:t>
            </a:r>
          </a:p>
          <a:p>
            <a:pPr marL="712465" indent="-356233" lvl="1">
              <a:lnSpc>
                <a:spcPts val="4619"/>
              </a:lnSpc>
              <a:buFont typeface="Arial"/>
              <a:buChar char="•"/>
            </a:pPr>
            <a:r>
              <a:rPr lang="en-US" sz="3299">
                <a:solidFill>
                  <a:srgbClr val="1B1B1B"/>
                </a:solidFill>
                <a:latin typeface="Be Vietnam"/>
              </a:rPr>
              <a:t>Trong nhà có nhiều phòng</a:t>
            </a:r>
          </a:p>
          <a:p>
            <a:pPr marL="712465" indent="-356233" lvl="1">
              <a:lnSpc>
                <a:spcPts val="4619"/>
              </a:lnSpc>
              <a:buFont typeface="Arial"/>
              <a:buChar char="•"/>
            </a:pPr>
            <a:r>
              <a:rPr lang="en-US" sz="3299">
                <a:solidFill>
                  <a:srgbClr val="1B1B1B"/>
                </a:solidFill>
                <a:latin typeface="Be Vietnam"/>
              </a:rPr>
              <a:t>Tx Power = 0dBm</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643564" y="2288103"/>
            <a:ext cx="8338033" cy="5972775"/>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0">
            <a:off x="9175841" y="2302913"/>
            <a:ext cx="9112159" cy="5943153"/>
          </a:xfrm>
          <a:prstGeom prst="rect">
            <a:avLst/>
          </a:prstGeom>
        </p:spPr>
      </p:pic>
      <p:sp>
        <p:nvSpPr>
          <p:cNvPr name="TextBox 4" id="4"/>
          <p:cNvSpPr txBox="true"/>
          <p:nvPr/>
        </p:nvSpPr>
        <p:spPr>
          <a:xfrm rot="0">
            <a:off x="1028700" y="765175"/>
            <a:ext cx="15364872" cy="565150"/>
          </a:xfrm>
          <a:prstGeom prst="rect">
            <a:avLst/>
          </a:prstGeom>
        </p:spPr>
        <p:txBody>
          <a:bodyPr anchor="t" rtlCol="false" tIns="0" lIns="0" bIns="0" rIns="0">
            <a:spAutoFit/>
          </a:bodyPr>
          <a:lstStyle/>
          <a:p>
            <a:pPr>
              <a:lnSpc>
                <a:spcPts val="4399"/>
              </a:lnSpc>
            </a:pPr>
            <a:r>
              <a:rPr lang="en-US" spc="-39" sz="3999">
                <a:solidFill>
                  <a:srgbClr val="004AAD"/>
                </a:solidFill>
                <a:latin typeface="Be Vietnam Bold"/>
              </a:rPr>
              <a:t>3. Đánh giá truyền tin đa chặng (1)</a:t>
            </a:r>
          </a:p>
        </p:txBody>
      </p:sp>
      <p:sp>
        <p:nvSpPr>
          <p:cNvPr name="TextBox 5" id="5"/>
          <p:cNvSpPr txBox="true"/>
          <p:nvPr/>
        </p:nvSpPr>
        <p:spPr>
          <a:xfrm rot="0">
            <a:off x="1079596" y="8497434"/>
            <a:ext cx="7465969" cy="580390"/>
          </a:xfrm>
          <a:prstGeom prst="rect">
            <a:avLst/>
          </a:prstGeom>
        </p:spPr>
        <p:txBody>
          <a:bodyPr anchor="t" rtlCol="false" tIns="0" lIns="0" bIns="0" rIns="0">
            <a:spAutoFit/>
          </a:bodyPr>
          <a:lstStyle/>
          <a:p>
            <a:pPr algn="ctr">
              <a:lnSpc>
                <a:spcPts val="4759"/>
              </a:lnSpc>
            </a:pPr>
            <a:r>
              <a:rPr lang="en-US" sz="3399">
                <a:solidFill>
                  <a:srgbClr val="000000"/>
                </a:solidFill>
                <a:latin typeface="Open Sans Light"/>
              </a:rPr>
              <a:t>Ngoài trời</a:t>
            </a:r>
          </a:p>
        </p:txBody>
      </p:sp>
      <p:sp>
        <p:nvSpPr>
          <p:cNvPr name="TextBox 6" id="6"/>
          <p:cNvSpPr txBox="true"/>
          <p:nvPr/>
        </p:nvSpPr>
        <p:spPr>
          <a:xfrm rot="0">
            <a:off x="9998936" y="8497434"/>
            <a:ext cx="7465969" cy="580390"/>
          </a:xfrm>
          <a:prstGeom prst="rect">
            <a:avLst/>
          </a:prstGeom>
        </p:spPr>
        <p:txBody>
          <a:bodyPr anchor="t" rtlCol="false" tIns="0" lIns="0" bIns="0" rIns="0">
            <a:spAutoFit/>
          </a:bodyPr>
          <a:lstStyle/>
          <a:p>
            <a:pPr algn="ctr">
              <a:lnSpc>
                <a:spcPts val="4759"/>
              </a:lnSpc>
            </a:pPr>
            <a:r>
              <a:rPr lang="en-US" sz="3399">
                <a:solidFill>
                  <a:srgbClr val="000000"/>
                </a:solidFill>
                <a:latin typeface="Open Sans Light"/>
              </a:rPr>
              <a:t>Trong nhà</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429718" y="2549896"/>
            <a:ext cx="8289107" cy="5187208"/>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0">
            <a:off x="9518047" y="2549896"/>
            <a:ext cx="8340236" cy="5090123"/>
          </a:xfrm>
          <a:prstGeom prst="rect">
            <a:avLst/>
          </a:prstGeom>
        </p:spPr>
      </p:pic>
      <p:sp>
        <p:nvSpPr>
          <p:cNvPr name="TextBox 4" id="4"/>
          <p:cNvSpPr txBox="true"/>
          <p:nvPr/>
        </p:nvSpPr>
        <p:spPr>
          <a:xfrm rot="0">
            <a:off x="1028700" y="765175"/>
            <a:ext cx="15364872" cy="565150"/>
          </a:xfrm>
          <a:prstGeom prst="rect">
            <a:avLst/>
          </a:prstGeom>
        </p:spPr>
        <p:txBody>
          <a:bodyPr anchor="t" rtlCol="false" tIns="0" lIns="0" bIns="0" rIns="0">
            <a:spAutoFit/>
          </a:bodyPr>
          <a:lstStyle/>
          <a:p>
            <a:pPr>
              <a:lnSpc>
                <a:spcPts val="4399"/>
              </a:lnSpc>
            </a:pPr>
            <a:r>
              <a:rPr lang="en-US" spc="-39" sz="3999">
                <a:solidFill>
                  <a:srgbClr val="004AAD"/>
                </a:solidFill>
                <a:latin typeface="Be Vietnam Bold"/>
              </a:rPr>
              <a:t>3. Đánh giá truyền tin đa chặng (1)</a:t>
            </a:r>
          </a:p>
        </p:txBody>
      </p:sp>
      <p:sp>
        <p:nvSpPr>
          <p:cNvPr name="TextBox 5" id="5"/>
          <p:cNvSpPr txBox="true"/>
          <p:nvPr/>
        </p:nvSpPr>
        <p:spPr>
          <a:xfrm rot="0">
            <a:off x="1028700" y="8194040"/>
            <a:ext cx="16152987" cy="1064260"/>
          </a:xfrm>
          <a:prstGeom prst="rect">
            <a:avLst/>
          </a:prstGeom>
        </p:spPr>
        <p:txBody>
          <a:bodyPr anchor="t" rtlCol="false" tIns="0" lIns="0" bIns="0" rIns="0">
            <a:spAutoFit/>
          </a:bodyPr>
          <a:lstStyle/>
          <a:p>
            <a:pPr algn="just">
              <a:lnSpc>
                <a:spcPts val="4339"/>
              </a:lnSpc>
            </a:pPr>
            <a:r>
              <a:rPr lang="en-US" sz="3099">
                <a:solidFill>
                  <a:srgbClr val="1B1B1B"/>
                </a:solidFill>
                <a:latin typeface="Be Vietnam Bold"/>
              </a:rPr>
              <a:t>Nhận xét</a:t>
            </a:r>
          </a:p>
          <a:p>
            <a:pPr algn="just" marL="669286" indent="-334643" lvl="1">
              <a:lnSpc>
                <a:spcPts val="4339"/>
              </a:lnSpc>
              <a:buFont typeface="Arial"/>
              <a:buChar char="•"/>
            </a:pPr>
            <a:r>
              <a:rPr lang="en-US" sz="3099">
                <a:solidFill>
                  <a:srgbClr val="1B1B1B"/>
                </a:solidFill>
                <a:latin typeface="Be Vietnam"/>
              </a:rPr>
              <a:t>Kết quả test trong môi trường thực cho PRR &gt;90%</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9144000" y="2850443"/>
            <a:ext cx="8467421" cy="3847972"/>
          </a:xfrm>
          <a:prstGeom prst="rect">
            <a:avLst/>
          </a:prstGeom>
        </p:spPr>
      </p:pic>
      <p:sp>
        <p:nvSpPr>
          <p:cNvPr name="TextBox 3" id="3"/>
          <p:cNvSpPr txBox="true"/>
          <p:nvPr/>
        </p:nvSpPr>
        <p:spPr>
          <a:xfrm rot="0">
            <a:off x="1028700" y="765175"/>
            <a:ext cx="15364872" cy="565150"/>
          </a:xfrm>
          <a:prstGeom prst="rect">
            <a:avLst/>
          </a:prstGeom>
        </p:spPr>
        <p:txBody>
          <a:bodyPr anchor="t" rtlCol="false" tIns="0" lIns="0" bIns="0" rIns="0">
            <a:spAutoFit/>
          </a:bodyPr>
          <a:lstStyle/>
          <a:p>
            <a:pPr>
              <a:lnSpc>
                <a:spcPts val="4399"/>
              </a:lnSpc>
            </a:pPr>
            <a:r>
              <a:rPr lang="en-US" spc="-39" sz="3999">
                <a:solidFill>
                  <a:srgbClr val="004AAD"/>
                </a:solidFill>
                <a:latin typeface="Be Vietnam Bold"/>
              </a:rPr>
              <a:t>3. Đánh giá truyền tin đa chặng  (2)</a:t>
            </a:r>
          </a:p>
        </p:txBody>
      </p:sp>
      <p:sp>
        <p:nvSpPr>
          <p:cNvPr name="TextBox 4" id="4"/>
          <p:cNvSpPr txBox="true"/>
          <p:nvPr/>
        </p:nvSpPr>
        <p:spPr>
          <a:xfrm rot="0">
            <a:off x="1067507" y="2244653"/>
            <a:ext cx="16152987" cy="1144906"/>
          </a:xfrm>
          <a:prstGeom prst="rect">
            <a:avLst/>
          </a:prstGeom>
        </p:spPr>
        <p:txBody>
          <a:bodyPr anchor="t" rtlCol="false" tIns="0" lIns="0" bIns="0" rIns="0">
            <a:spAutoFit/>
          </a:bodyPr>
          <a:lstStyle/>
          <a:p>
            <a:pPr algn="just">
              <a:lnSpc>
                <a:spcPts val="4619"/>
              </a:lnSpc>
            </a:pPr>
            <a:r>
              <a:rPr lang="en-US" sz="3299">
                <a:solidFill>
                  <a:srgbClr val="1B1B1B"/>
                </a:solidFill>
                <a:latin typeface="Be Vietnam Bold"/>
              </a:rPr>
              <a:t>Mục tiêu</a:t>
            </a:r>
          </a:p>
          <a:p>
            <a:pPr algn="just" marL="712465" indent="-356233" lvl="1">
              <a:lnSpc>
                <a:spcPts val="4619"/>
              </a:lnSpc>
              <a:buFont typeface="Arial"/>
              <a:buChar char="•"/>
            </a:pPr>
            <a:r>
              <a:rPr lang="en-US" sz="3299">
                <a:solidFill>
                  <a:srgbClr val="1B1B1B"/>
                </a:solidFill>
                <a:latin typeface="Be Vietnam"/>
              </a:rPr>
              <a:t>Đánh giá kết quả truyền tin 5 chặng</a:t>
            </a:r>
          </a:p>
        </p:txBody>
      </p:sp>
      <p:sp>
        <p:nvSpPr>
          <p:cNvPr name="TextBox 5" id="5"/>
          <p:cNvSpPr txBox="true"/>
          <p:nvPr/>
        </p:nvSpPr>
        <p:spPr>
          <a:xfrm rot="0">
            <a:off x="1067507" y="4107682"/>
            <a:ext cx="16152987" cy="1624965"/>
          </a:xfrm>
          <a:prstGeom prst="rect">
            <a:avLst/>
          </a:prstGeom>
        </p:spPr>
        <p:txBody>
          <a:bodyPr anchor="t" rtlCol="false" tIns="0" lIns="0" bIns="0" rIns="0">
            <a:spAutoFit/>
          </a:bodyPr>
          <a:lstStyle/>
          <a:p>
            <a:pPr algn="just">
              <a:lnSpc>
                <a:spcPts val="4479"/>
              </a:lnSpc>
            </a:pPr>
            <a:r>
              <a:rPr lang="en-US" sz="3199">
                <a:solidFill>
                  <a:srgbClr val="1B1B1B"/>
                </a:solidFill>
                <a:latin typeface="Be Vietnam Bold"/>
              </a:rPr>
              <a:t>Môi trường</a:t>
            </a:r>
          </a:p>
          <a:p>
            <a:pPr algn="just" marL="669286" indent="-334643" lvl="1">
              <a:lnSpc>
                <a:spcPts val="4339"/>
              </a:lnSpc>
              <a:buFont typeface="Arial"/>
              <a:buChar char="•"/>
            </a:pPr>
            <a:r>
              <a:rPr lang="en-US" sz="3099">
                <a:solidFill>
                  <a:srgbClr val="1B1B1B"/>
                </a:solidFill>
                <a:latin typeface="Be Vietnam"/>
              </a:rPr>
              <a:t>Ngoài trời, ít vật cản</a:t>
            </a:r>
          </a:p>
          <a:p>
            <a:pPr algn="just" marL="669286" indent="-334643" lvl="1">
              <a:lnSpc>
                <a:spcPts val="4339"/>
              </a:lnSpc>
              <a:buFont typeface="Arial"/>
              <a:buChar char="•"/>
            </a:pPr>
            <a:r>
              <a:rPr lang="en-US" sz="3099">
                <a:solidFill>
                  <a:srgbClr val="1B1B1B"/>
                </a:solidFill>
                <a:latin typeface="Be Vietnam"/>
              </a:rPr>
              <a:t>Tx Power = 0dBm</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3086844" y="1656569"/>
            <a:ext cx="11248585" cy="6085300"/>
          </a:xfrm>
          <a:prstGeom prst="rect">
            <a:avLst/>
          </a:prstGeom>
        </p:spPr>
      </p:pic>
      <p:sp>
        <p:nvSpPr>
          <p:cNvPr name="TextBox 3" id="3"/>
          <p:cNvSpPr txBox="true"/>
          <p:nvPr/>
        </p:nvSpPr>
        <p:spPr>
          <a:xfrm rot="0">
            <a:off x="1028700" y="765175"/>
            <a:ext cx="15364872" cy="565150"/>
          </a:xfrm>
          <a:prstGeom prst="rect">
            <a:avLst/>
          </a:prstGeom>
        </p:spPr>
        <p:txBody>
          <a:bodyPr anchor="t" rtlCol="false" tIns="0" lIns="0" bIns="0" rIns="0">
            <a:spAutoFit/>
          </a:bodyPr>
          <a:lstStyle/>
          <a:p>
            <a:pPr>
              <a:lnSpc>
                <a:spcPts val="4399"/>
              </a:lnSpc>
            </a:pPr>
            <a:r>
              <a:rPr lang="en-US" spc="-39" sz="3999">
                <a:solidFill>
                  <a:srgbClr val="004AAD"/>
                </a:solidFill>
                <a:latin typeface="Be Vietnam Bold"/>
              </a:rPr>
              <a:t>3. Đánh giá truyền tin đa chặng  (2)</a:t>
            </a:r>
          </a:p>
        </p:txBody>
      </p:sp>
      <p:sp>
        <p:nvSpPr>
          <p:cNvPr name="TextBox 4" id="4"/>
          <p:cNvSpPr txBox="true"/>
          <p:nvPr/>
        </p:nvSpPr>
        <p:spPr>
          <a:xfrm rot="0">
            <a:off x="1028700" y="8106551"/>
            <a:ext cx="15548008" cy="1028700"/>
          </a:xfrm>
          <a:prstGeom prst="rect">
            <a:avLst/>
          </a:prstGeom>
        </p:spPr>
        <p:txBody>
          <a:bodyPr anchor="t" rtlCol="false" tIns="0" lIns="0" bIns="0" rIns="0">
            <a:spAutoFit/>
          </a:bodyPr>
          <a:lstStyle/>
          <a:p>
            <a:pPr algn="just">
              <a:lnSpc>
                <a:spcPts val="4199"/>
              </a:lnSpc>
            </a:pPr>
            <a:r>
              <a:rPr lang="en-US" sz="2999">
                <a:solidFill>
                  <a:srgbClr val="1B1B1B"/>
                </a:solidFill>
                <a:latin typeface="Be Vietnam Bold"/>
              </a:rPr>
              <a:t>Nhận xét</a:t>
            </a:r>
          </a:p>
          <a:p>
            <a:pPr algn="just" marL="647697" indent="-323848" lvl="1">
              <a:lnSpc>
                <a:spcPts val="4199"/>
              </a:lnSpc>
              <a:buFont typeface="Arial"/>
              <a:buChar char="•"/>
            </a:pPr>
            <a:r>
              <a:rPr lang="en-US" sz="2999">
                <a:solidFill>
                  <a:srgbClr val="1B1B1B"/>
                </a:solidFill>
                <a:latin typeface="Be Vietnam"/>
              </a:rPr>
              <a:t>Trong khoảng cách 50m, kết quả truyền multihop cho PRR 96%</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1067507" y="6379927"/>
            <a:ext cx="8541317" cy="3179998"/>
          </a:xfrm>
          <a:prstGeom prst="rect">
            <a:avLst/>
          </a:prstGeom>
        </p:spPr>
      </p:pic>
      <p:grpSp>
        <p:nvGrpSpPr>
          <p:cNvPr name="Group 3" id="3"/>
          <p:cNvGrpSpPr/>
          <p:nvPr/>
        </p:nvGrpSpPr>
        <p:grpSpPr>
          <a:xfrm rot="0">
            <a:off x="10212156" y="3778618"/>
            <a:ext cx="4631467" cy="4631467"/>
            <a:chOff x="0" y="0"/>
            <a:chExt cx="6350000" cy="6350000"/>
          </a:xfrm>
        </p:grpSpPr>
        <p:sp>
          <p:nvSpPr>
            <p:cNvPr name="Freeform 4" id="4"/>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8DA"/>
            </a:solidFill>
          </p:spPr>
        </p:sp>
      </p:grpSp>
      <p:grpSp>
        <p:nvGrpSpPr>
          <p:cNvPr name="Group 5" id="5"/>
          <p:cNvGrpSpPr/>
          <p:nvPr/>
        </p:nvGrpSpPr>
        <p:grpSpPr>
          <a:xfrm rot="0">
            <a:off x="13156922" y="3479417"/>
            <a:ext cx="777262" cy="777262"/>
            <a:chOff x="0" y="0"/>
            <a:chExt cx="6350000" cy="6350000"/>
          </a:xfrm>
        </p:grpSpPr>
        <p:sp>
          <p:nvSpPr>
            <p:cNvPr name="Freeform 6" id="6"/>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4AAD"/>
            </a:solidFill>
          </p:spPr>
        </p:sp>
      </p:grpSp>
      <p:grpSp>
        <p:nvGrpSpPr>
          <p:cNvPr name="Group 7" id="7"/>
          <p:cNvGrpSpPr/>
          <p:nvPr/>
        </p:nvGrpSpPr>
        <p:grpSpPr>
          <a:xfrm rot="0">
            <a:off x="13545553" y="3868047"/>
            <a:ext cx="883978" cy="883978"/>
            <a:chOff x="0" y="0"/>
            <a:chExt cx="1913890" cy="1913890"/>
          </a:xfrm>
        </p:grpSpPr>
        <p:sp>
          <p:nvSpPr>
            <p:cNvPr name="Freeform 8" id="8"/>
            <p:cNvSpPr/>
            <p:nvPr/>
          </p:nvSpPr>
          <p:spPr>
            <a:xfrm>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E4E9EA"/>
            </a:solidFill>
          </p:spPr>
        </p:sp>
      </p:grpSp>
      <p:grpSp>
        <p:nvGrpSpPr>
          <p:cNvPr name="Group 9" id="9"/>
          <p:cNvGrpSpPr>
            <a:grpSpLocks noChangeAspect="true"/>
          </p:cNvGrpSpPr>
          <p:nvPr/>
        </p:nvGrpSpPr>
        <p:grpSpPr>
          <a:xfrm rot="0">
            <a:off x="15188658" y="1630915"/>
            <a:ext cx="855251" cy="837503"/>
            <a:chOff x="-72390" y="7620"/>
            <a:chExt cx="6487160" cy="6352540"/>
          </a:xfrm>
        </p:grpSpPr>
        <p:sp>
          <p:nvSpPr>
            <p:cNvPr name="Freeform 10" id="10"/>
            <p:cNvSpPr/>
            <p:nvPr/>
          </p:nvSpPr>
          <p:spPr>
            <a:xfrm>
              <a:off x="-72390" y="7620"/>
              <a:ext cx="6487160" cy="6352540"/>
            </a:xfrm>
            <a:custGeom>
              <a:avLst/>
              <a:gdLst/>
              <a:ahLst/>
              <a:cxnLst/>
              <a:rect r="r" b="b" t="t" l="l"/>
              <a:pathLst>
                <a:path h="6352540" w="6487160">
                  <a:moveTo>
                    <a:pt x="6322060" y="3176270"/>
                  </a:moveTo>
                  <a:cubicBezTo>
                    <a:pt x="6322060" y="2844800"/>
                    <a:pt x="6487160" y="2493010"/>
                    <a:pt x="6385560" y="2194560"/>
                  </a:cubicBezTo>
                  <a:cubicBezTo>
                    <a:pt x="6281420" y="1884680"/>
                    <a:pt x="5928360" y="1694180"/>
                    <a:pt x="5734050" y="1436370"/>
                  </a:cubicBezTo>
                  <a:cubicBezTo>
                    <a:pt x="5537200" y="1176020"/>
                    <a:pt x="5455920" y="796290"/>
                    <a:pt x="5185410" y="607060"/>
                  </a:cubicBezTo>
                  <a:cubicBezTo>
                    <a:pt x="4917440" y="420370"/>
                    <a:pt x="4517390" y="462280"/>
                    <a:pt x="4196080" y="360680"/>
                  </a:cubicBezTo>
                  <a:cubicBezTo>
                    <a:pt x="3884930" y="264160"/>
                    <a:pt x="3589020" y="0"/>
                    <a:pt x="3244850" y="0"/>
                  </a:cubicBezTo>
                  <a:cubicBezTo>
                    <a:pt x="2900680" y="0"/>
                    <a:pt x="2603500" y="262890"/>
                    <a:pt x="2293620" y="360680"/>
                  </a:cubicBezTo>
                  <a:cubicBezTo>
                    <a:pt x="1972310" y="461010"/>
                    <a:pt x="1570990" y="419100"/>
                    <a:pt x="1303020" y="607060"/>
                  </a:cubicBezTo>
                  <a:cubicBezTo>
                    <a:pt x="1032510" y="796290"/>
                    <a:pt x="951230" y="1176020"/>
                    <a:pt x="754380" y="1436370"/>
                  </a:cubicBezTo>
                  <a:cubicBezTo>
                    <a:pt x="558800" y="1694180"/>
                    <a:pt x="207010" y="1884680"/>
                    <a:pt x="101600" y="2194560"/>
                  </a:cubicBezTo>
                  <a:cubicBezTo>
                    <a:pt x="1270" y="2493010"/>
                    <a:pt x="165100" y="2844800"/>
                    <a:pt x="165100" y="3176270"/>
                  </a:cubicBezTo>
                  <a:cubicBezTo>
                    <a:pt x="165100" y="3507740"/>
                    <a:pt x="0" y="3859530"/>
                    <a:pt x="101600" y="4157980"/>
                  </a:cubicBezTo>
                  <a:cubicBezTo>
                    <a:pt x="205740" y="4467860"/>
                    <a:pt x="558800" y="4658360"/>
                    <a:pt x="753110" y="4916170"/>
                  </a:cubicBezTo>
                  <a:cubicBezTo>
                    <a:pt x="949960" y="5176520"/>
                    <a:pt x="1031240" y="5556250"/>
                    <a:pt x="1301750" y="5745480"/>
                  </a:cubicBezTo>
                  <a:cubicBezTo>
                    <a:pt x="1569720" y="5933440"/>
                    <a:pt x="1969770" y="5891530"/>
                    <a:pt x="2292350" y="5991860"/>
                  </a:cubicBezTo>
                  <a:cubicBezTo>
                    <a:pt x="2603500" y="6088380"/>
                    <a:pt x="2899410" y="6352540"/>
                    <a:pt x="3243580" y="6352540"/>
                  </a:cubicBezTo>
                  <a:cubicBezTo>
                    <a:pt x="3587750" y="6352540"/>
                    <a:pt x="3884930" y="6089650"/>
                    <a:pt x="4194810" y="5991860"/>
                  </a:cubicBezTo>
                  <a:cubicBezTo>
                    <a:pt x="4516120" y="5891530"/>
                    <a:pt x="4917440" y="5933440"/>
                    <a:pt x="5185410" y="5745480"/>
                  </a:cubicBezTo>
                  <a:cubicBezTo>
                    <a:pt x="5455920" y="5556250"/>
                    <a:pt x="5537200" y="5176520"/>
                    <a:pt x="5734050" y="4916170"/>
                  </a:cubicBezTo>
                  <a:cubicBezTo>
                    <a:pt x="5929630" y="4658360"/>
                    <a:pt x="6281420" y="4467860"/>
                    <a:pt x="6385560" y="4157980"/>
                  </a:cubicBezTo>
                  <a:cubicBezTo>
                    <a:pt x="6487160" y="3858260"/>
                    <a:pt x="6322060" y="3506470"/>
                    <a:pt x="6322060" y="3176270"/>
                  </a:cubicBezTo>
                  <a:close/>
                </a:path>
              </a:pathLst>
            </a:custGeom>
            <a:solidFill>
              <a:srgbClr val="004AAD"/>
            </a:solidFill>
          </p:spPr>
        </p:sp>
      </p:grpSp>
      <p:grpSp>
        <p:nvGrpSpPr>
          <p:cNvPr name="Group 11" id="11"/>
          <p:cNvGrpSpPr/>
          <p:nvPr/>
        </p:nvGrpSpPr>
        <p:grpSpPr>
          <a:xfrm rot="0">
            <a:off x="11602398" y="4752026"/>
            <a:ext cx="777262" cy="777262"/>
            <a:chOff x="0" y="0"/>
            <a:chExt cx="6350000" cy="6350000"/>
          </a:xfrm>
        </p:grpSpPr>
        <p:sp>
          <p:nvSpPr>
            <p:cNvPr name="Freeform 12" id="12"/>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914D"/>
            </a:solidFill>
          </p:spPr>
        </p:sp>
      </p:grpSp>
      <p:grpSp>
        <p:nvGrpSpPr>
          <p:cNvPr name="Group 13" id="13"/>
          <p:cNvGrpSpPr/>
          <p:nvPr/>
        </p:nvGrpSpPr>
        <p:grpSpPr>
          <a:xfrm rot="0">
            <a:off x="13156922" y="5836603"/>
            <a:ext cx="777262" cy="777262"/>
            <a:chOff x="0" y="0"/>
            <a:chExt cx="6350000" cy="6350000"/>
          </a:xfrm>
        </p:grpSpPr>
        <p:sp>
          <p:nvSpPr>
            <p:cNvPr name="Freeform 14" id="14"/>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914D"/>
            </a:solidFill>
          </p:spPr>
        </p:sp>
      </p:grpSp>
      <p:grpSp>
        <p:nvGrpSpPr>
          <p:cNvPr name="Group 15" id="15"/>
          <p:cNvGrpSpPr/>
          <p:nvPr/>
        </p:nvGrpSpPr>
        <p:grpSpPr>
          <a:xfrm rot="0">
            <a:off x="11461704" y="6613865"/>
            <a:ext cx="777262" cy="777262"/>
            <a:chOff x="0" y="0"/>
            <a:chExt cx="6350000" cy="6350000"/>
          </a:xfrm>
        </p:grpSpPr>
        <p:sp>
          <p:nvSpPr>
            <p:cNvPr name="Freeform 16" id="16"/>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914D"/>
            </a:solidFill>
          </p:spPr>
        </p:sp>
      </p:grpSp>
      <p:sp>
        <p:nvSpPr>
          <p:cNvPr name="AutoShape 17" id="17"/>
          <p:cNvSpPr/>
          <p:nvPr/>
        </p:nvSpPr>
        <p:spPr>
          <a:xfrm rot="-2902206">
            <a:off x="14044969" y="3235054"/>
            <a:ext cx="959738" cy="0"/>
          </a:xfrm>
          <a:prstGeom prst="line">
            <a:avLst/>
          </a:prstGeom>
          <a:ln cap="flat" w="47625">
            <a:solidFill>
              <a:srgbClr val="008037"/>
            </a:solidFill>
            <a:prstDash val="solid"/>
            <a:headEnd type="arrow" len="sm" w="med"/>
            <a:tailEnd type="arrow" len="sm" w="med"/>
          </a:ln>
        </p:spPr>
      </p:sp>
      <p:sp>
        <p:nvSpPr>
          <p:cNvPr name="AutoShape 18" id="18"/>
          <p:cNvSpPr/>
          <p:nvPr/>
        </p:nvSpPr>
        <p:spPr>
          <a:xfrm rot="-7139392">
            <a:off x="15888098" y="3642112"/>
            <a:ext cx="1350749" cy="0"/>
          </a:xfrm>
          <a:prstGeom prst="line">
            <a:avLst/>
          </a:prstGeom>
          <a:ln cap="flat" w="47625">
            <a:solidFill>
              <a:srgbClr val="008037"/>
            </a:solidFill>
            <a:prstDash val="solid"/>
            <a:headEnd type="arrow" len="sm" w="med"/>
            <a:tailEnd type="arrow" len="sm" w="med"/>
          </a:ln>
        </p:spPr>
      </p:sp>
      <p:grpSp>
        <p:nvGrpSpPr>
          <p:cNvPr name="Group 19" id="19"/>
          <p:cNvGrpSpPr/>
          <p:nvPr/>
        </p:nvGrpSpPr>
        <p:grpSpPr>
          <a:xfrm rot="0">
            <a:off x="16741439" y="4464407"/>
            <a:ext cx="517861" cy="1064881"/>
            <a:chOff x="0" y="0"/>
            <a:chExt cx="188917" cy="388471"/>
          </a:xfrm>
        </p:grpSpPr>
        <p:sp>
          <p:nvSpPr>
            <p:cNvPr name="Freeform 20" id="20"/>
            <p:cNvSpPr/>
            <p:nvPr/>
          </p:nvSpPr>
          <p:spPr>
            <a:xfrm>
              <a:off x="0" y="0"/>
              <a:ext cx="188917" cy="388471"/>
            </a:xfrm>
            <a:custGeom>
              <a:avLst/>
              <a:gdLst/>
              <a:ahLst/>
              <a:cxnLst/>
              <a:rect r="r" b="b" t="t" l="l"/>
              <a:pathLst>
                <a:path h="388471" w="188917">
                  <a:moveTo>
                    <a:pt x="0" y="0"/>
                  </a:moveTo>
                  <a:lnTo>
                    <a:pt x="188917" y="0"/>
                  </a:lnTo>
                  <a:lnTo>
                    <a:pt x="188917" y="388471"/>
                  </a:lnTo>
                  <a:lnTo>
                    <a:pt x="0" y="388471"/>
                  </a:lnTo>
                  <a:close/>
                </a:path>
              </a:pathLst>
            </a:custGeom>
            <a:solidFill>
              <a:srgbClr val="14C4ED"/>
            </a:solidFill>
          </p:spPr>
        </p:sp>
      </p:grpSp>
      <p:sp>
        <p:nvSpPr>
          <p:cNvPr name="TextBox 21" id="21"/>
          <p:cNvSpPr txBox="true"/>
          <p:nvPr/>
        </p:nvSpPr>
        <p:spPr>
          <a:xfrm rot="0">
            <a:off x="1028700" y="765175"/>
            <a:ext cx="15364872" cy="565150"/>
          </a:xfrm>
          <a:prstGeom prst="rect">
            <a:avLst/>
          </a:prstGeom>
        </p:spPr>
        <p:txBody>
          <a:bodyPr anchor="t" rtlCol="false" tIns="0" lIns="0" bIns="0" rIns="0">
            <a:spAutoFit/>
          </a:bodyPr>
          <a:lstStyle/>
          <a:p>
            <a:pPr>
              <a:lnSpc>
                <a:spcPts val="4399"/>
              </a:lnSpc>
            </a:pPr>
            <a:r>
              <a:rPr lang="en-US" spc="-39" sz="3999">
                <a:solidFill>
                  <a:srgbClr val="004AAD"/>
                </a:solidFill>
                <a:latin typeface="Be Vietnam Bold"/>
              </a:rPr>
              <a:t>4. Điều khiển qua MQTT</a:t>
            </a:r>
          </a:p>
        </p:txBody>
      </p:sp>
      <p:sp>
        <p:nvSpPr>
          <p:cNvPr name="TextBox 22" id="22"/>
          <p:cNvSpPr txBox="true"/>
          <p:nvPr/>
        </p:nvSpPr>
        <p:spPr>
          <a:xfrm rot="0">
            <a:off x="10988322" y="9210675"/>
            <a:ext cx="6016274" cy="349250"/>
          </a:xfrm>
          <a:prstGeom prst="rect">
            <a:avLst/>
          </a:prstGeom>
        </p:spPr>
        <p:txBody>
          <a:bodyPr anchor="t" rtlCol="false" tIns="0" lIns="0" bIns="0" rIns="0">
            <a:spAutoFit/>
          </a:bodyPr>
          <a:lstStyle/>
          <a:p>
            <a:pPr algn="ctr">
              <a:lnSpc>
                <a:spcPts val="2800"/>
              </a:lnSpc>
            </a:pPr>
            <a:r>
              <a:rPr lang="en-US" sz="2000">
                <a:solidFill>
                  <a:srgbClr val="1B1B1B"/>
                </a:solidFill>
                <a:latin typeface="Be Vietnam Italics"/>
              </a:rPr>
              <a:t>Topology của mạng thử nghiệm</a:t>
            </a:r>
          </a:p>
        </p:txBody>
      </p:sp>
      <p:sp>
        <p:nvSpPr>
          <p:cNvPr name="TextBox 23" id="23"/>
          <p:cNvSpPr txBox="true"/>
          <p:nvPr/>
        </p:nvSpPr>
        <p:spPr>
          <a:xfrm rot="0">
            <a:off x="14720412" y="2560854"/>
            <a:ext cx="1791744" cy="266700"/>
          </a:xfrm>
          <a:prstGeom prst="rect">
            <a:avLst/>
          </a:prstGeom>
        </p:spPr>
        <p:txBody>
          <a:bodyPr anchor="t" rtlCol="false" tIns="0" lIns="0" bIns="0" rIns="0">
            <a:spAutoFit/>
          </a:bodyPr>
          <a:lstStyle/>
          <a:p>
            <a:pPr algn="ctr">
              <a:lnSpc>
                <a:spcPts val="2100"/>
              </a:lnSpc>
            </a:pPr>
            <a:r>
              <a:rPr lang="en-US" sz="1500">
                <a:solidFill>
                  <a:srgbClr val="1B1B1B"/>
                </a:solidFill>
                <a:latin typeface="Be Vietnam"/>
              </a:rPr>
              <a:t>MQTT Broker</a:t>
            </a:r>
          </a:p>
        </p:txBody>
      </p:sp>
      <p:sp>
        <p:nvSpPr>
          <p:cNvPr name="TextBox 24" id="24"/>
          <p:cNvSpPr txBox="true"/>
          <p:nvPr/>
        </p:nvSpPr>
        <p:spPr>
          <a:xfrm rot="0">
            <a:off x="12768291" y="4876800"/>
            <a:ext cx="1791744" cy="266700"/>
          </a:xfrm>
          <a:prstGeom prst="rect">
            <a:avLst/>
          </a:prstGeom>
        </p:spPr>
        <p:txBody>
          <a:bodyPr anchor="t" rtlCol="false" tIns="0" lIns="0" bIns="0" rIns="0">
            <a:spAutoFit/>
          </a:bodyPr>
          <a:lstStyle/>
          <a:p>
            <a:pPr algn="ctr">
              <a:lnSpc>
                <a:spcPts val="2100"/>
              </a:lnSpc>
            </a:pPr>
            <a:r>
              <a:rPr lang="en-US" sz="1500">
                <a:solidFill>
                  <a:srgbClr val="1B1B1B"/>
                </a:solidFill>
                <a:latin typeface="Be Vietnam"/>
              </a:rPr>
              <a:t>Border Router</a:t>
            </a:r>
          </a:p>
        </p:txBody>
      </p:sp>
      <p:sp>
        <p:nvSpPr>
          <p:cNvPr name="TextBox 25" id="25"/>
          <p:cNvSpPr txBox="true"/>
          <p:nvPr/>
        </p:nvSpPr>
        <p:spPr>
          <a:xfrm rot="0">
            <a:off x="10865525" y="7513081"/>
            <a:ext cx="1791744" cy="266700"/>
          </a:xfrm>
          <a:prstGeom prst="rect">
            <a:avLst/>
          </a:prstGeom>
        </p:spPr>
        <p:txBody>
          <a:bodyPr anchor="t" rtlCol="false" tIns="0" lIns="0" bIns="0" rIns="0">
            <a:spAutoFit/>
          </a:bodyPr>
          <a:lstStyle/>
          <a:p>
            <a:pPr algn="ctr">
              <a:lnSpc>
                <a:spcPts val="2100"/>
              </a:lnSpc>
            </a:pPr>
            <a:r>
              <a:rPr lang="en-US" sz="1500">
                <a:solidFill>
                  <a:srgbClr val="1B1B1B"/>
                </a:solidFill>
                <a:latin typeface="Be Vietnam"/>
              </a:rPr>
              <a:t>End node</a:t>
            </a:r>
          </a:p>
        </p:txBody>
      </p:sp>
      <p:sp>
        <p:nvSpPr>
          <p:cNvPr name="TextBox 26" id="26"/>
          <p:cNvSpPr txBox="true"/>
          <p:nvPr/>
        </p:nvSpPr>
        <p:spPr>
          <a:xfrm rot="0">
            <a:off x="16104498" y="5667620"/>
            <a:ext cx="1984442" cy="266700"/>
          </a:xfrm>
          <a:prstGeom prst="rect">
            <a:avLst/>
          </a:prstGeom>
        </p:spPr>
        <p:txBody>
          <a:bodyPr anchor="t" rtlCol="false" tIns="0" lIns="0" bIns="0" rIns="0">
            <a:spAutoFit/>
          </a:bodyPr>
          <a:lstStyle/>
          <a:p>
            <a:pPr algn="ctr">
              <a:lnSpc>
                <a:spcPts val="2100"/>
              </a:lnSpc>
            </a:pPr>
            <a:r>
              <a:rPr lang="en-US" sz="1500">
                <a:solidFill>
                  <a:srgbClr val="1B1B1B"/>
                </a:solidFill>
                <a:latin typeface="Be Vietnam"/>
              </a:rPr>
              <a:t>Smartphone/Laptop</a:t>
            </a:r>
          </a:p>
        </p:txBody>
      </p:sp>
      <p:sp>
        <p:nvSpPr>
          <p:cNvPr name="AutoShape 27" id="27"/>
          <p:cNvSpPr/>
          <p:nvPr/>
        </p:nvSpPr>
        <p:spPr>
          <a:xfrm rot="-1714056">
            <a:off x="12335589" y="6525449"/>
            <a:ext cx="723976" cy="0"/>
          </a:xfrm>
          <a:prstGeom prst="line">
            <a:avLst/>
          </a:prstGeom>
          <a:ln cap="flat" w="47625">
            <a:solidFill>
              <a:srgbClr val="FF914D"/>
            </a:solidFill>
            <a:prstDash val="solid"/>
            <a:headEnd type="arrow" len="sm" w="med"/>
            <a:tailEnd type="arrow" len="sm" w="med"/>
          </a:ln>
        </p:spPr>
      </p:sp>
      <p:sp>
        <p:nvSpPr>
          <p:cNvPr name="AutoShape 28" id="28"/>
          <p:cNvSpPr/>
          <p:nvPr/>
        </p:nvSpPr>
        <p:spPr>
          <a:xfrm rot="28454">
            <a:off x="10717205" y="1581047"/>
            <a:ext cx="542232" cy="0"/>
          </a:xfrm>
          <a:prstGeom prst="line">
            <a:avLst/>
          </a:prstGeom>
          <a:ln cap="flat" w="47625">
            <a:solidFill>
              <a:srgbClr val="FF914D"/>
            </a:solidFill>
            <a:prstDash val="solid"/>
            <a:headEnd type="arrow" len="sm" w="med"/>
            <a:tailEnd type="arrow" len="sm" w="med"/>
          </a:ln>
        </p:spPr>
      </p:sp>
      <p:sp>
        <p:nvSpPr>
          <p:cNvPr name="TextBox 29" id="29"/>
          <p:cNvSpPr txBox="true"/>
          <p:nvPr/>
        </p:nvSpPr>
        <p:spPr>
          <a:xfrm rot="0">
            <a:off x="11483788" y="1452459"/>
            <a:ext cx="2503754" cy="266700"/>
          </a:xfrm>
          <a:prstGeom prst="rect">
            <a:avLst/>
          </a:prstGeom>
        </p:spPr>
        <p:txBody>
          <a:bodyPr anchor="t" rtlCol="false" tIns="0" lIns="0" bIns="0" rIns="0">
            <a:spAutoFit/>
          </a:bodyPr>
          <a:lstStyle/>
          <a:p>
            <a:pPr>
              <a:lnSpc>
                <a:spcPts val="2100"/>
              </a:lnSpc>
            </a:pPr>
            <a:r>
              <a:rPr lang="en-US" sz="1500">
                <a:solidFill>
                  <a:srgbClr val="1B1B1B"/>
                </a:solidFill>
                <a:latin typeface="Be Vietnam"/>
              </a:rPr>
              <a:t>Thread/Zigbee connection</a:t>
            </a:r>
          </a:p>
        </p:txBody>
      </p:sp>
      <p:sp>
        <p:nvSpPr>
          <p:cNvPr name="AutoShape 30" id="30"/>
          <p:cNvSpPr/>
          <p:nvPr/>
        </p:nvSpPr>
        <p:spPr>
          <a:xfrm rot="28454">
            <a:off x="10711960" y="1923905"/>
            <a:ext cx="542232" cy="0"/>
          </a:xfrm>
          <a:prstGeom prst="line">
            <a:avLst/>
          </a:prstGeom>
          <a:ln cap="flat" w="47625">
            <a:solidFill>
              <a:srgbClr val="008037"/>
            </a:solidFill>
            <a:prstDash val="solid"/>
            <a:headEnd type="arrow" len="sm" w="med"/>
            <a:tailEnd type="arrow" len="sm" w="med"/>
          </a:ln>
        </p:spPr>
      </p:sp>
      <p:sp>
        <p:nvSpPr>
          <p:cNvPr name="TextBox 31" id="31"/>
          <p:cNvSpPr txBox="true"/>
          <p:nvPr/>
        </p:nvSpPr>
        <p:spPr>
          <a:xfrm rot="0">
            <a:off x="11478543" y="1795318"/>
            <a:ext cx="1791744" cy="266700"/>
          </a:xfrm>
          <a:prstGeom prst="rect">
            <a:avLst/>
          </a:prstGeom>
        </p:spPr>
        <p:txBody>
          <a:bodyPr anchor="t" rtlCol="false" tIns="0" lIns="0" bIns="0" rIns="0">
            <a:spAutoFit/>
          </a:bodyPr>
          <a:lstStyle/>
          <a:p>
            <a:pPr>
              <a:lnSpc>
                <a:spcPts val="2100"/>
              </a:lnSpc>
            </a:pPr>
            <a:r>
              <a:rPr lang="en-US" sz="1500">
                <a:solidFill>
                  <a:srgbClr val="1B1B1B"/>
                </a:solidFill>
                <a:latin typeface="Be Vietnam"/>
              </a:rPr>
              <a:t>MQTT connection</a:t>
            </a:r>
          </a:p>
        </p:txBody>
      </p:sp>
      <p:sp>
        <p:nvSpPr>
          <p:cNvPr name="TextBox 32" id="32"/>
          <p:cNvSpPr txBox="true"/>
          <p:nvPr/>
        </p:nvSpPr>
        <p:spPr>
          <a:xfrm rot="0">
            <a:off x="1067507" y="1756800"/>
            <a:ext cx="8502511" cy="1725931"/>
          </a:xfrm>
          <a:prstGeom prst="rect">
            <a:avLst/>
          </a:prstGeom>
        </p:spPr>
        <p:txBody>
          <a:bodyPr anchor="t" rtlCol="false" tIns="0" lIns="0" bIns="0" rIns="0">
            <a:spAutoFit/>
          </a:bodyPr>
          <a:lstStyle/>
          <a:p>
            <a:pPr algn="just">
              <a:lnSpc>
                <a:spcPts val="4619"/>
              </a:lnSpc>
            </a:pPr>
            <a:r>
              <a:rPr lang="en-US" sz="3299">
                <a:solidFill>
                  <a:srgbClr val="1B1B1B"/>
                </a:solidFill>
                <a:latin typeface="Be Vietnam Bold"/>
              </a:rPr>
              <a:t>Mục tiêu</a:t>
            </a:r>
          </a:p>
          <a:p>
            <a:pPr algn="just" marL="712465" indent="-356233" lvl="1">
              <a:lnSpc>
                <a:spcPts val="4619"/>
              </a:lnSpc>
              <a:buFont typeface="Arial"/>
              <a:buChar char="•"/>
            </a:pPr>
            <a:r>
              <a:rPr lang="en-US" sz="3299">
                <a:solidFill>
                  <a:srgbClr val="1B1B1B"/>
                </a:solidFill>
                <a:latin typeface="Be Vietnam"/>
              </a:rPr>
              <a:t>Đánh giá độ trễ, tỉ lệ truyền thành công qua giao thức MQTT</a:t>
            </a:r>
          </a:p>
        </p:txBody>
      </p:sp>
      <p:sp>
        <p:nvSpPr>
          <p:cNvPr name="TextBox 33" id="33"/>
          <p:cNvSpPr txBox="true"/>
          <p:nvPr/>
        </p:nvSpPr>
        <p:spPr>
          <a:xfrm rot="0">
            <a:off x="1067507" y="3711943"/>
            <a:ext cx="8502511" cy="2887981"/>
          </a:xfrm>
          <a:prstGeom prst="rect">
            <a:avLst/>
          </a:prstGeom>
        </p:spPr>
        <p:txBody>
          <a:bodyPr anchor="t" rtlCol="false" tIns="0" lIns="0" bIns="0" rIns="0">
            <a:spAutoFit/>
          </a:bodyPr>
          <a:lstStyle/>
          <a:p>
            <a:pPr algn="just">
              <a:lnSpc>
                <a:spcPts val="4619"/>
              </a:lnSpc>
            </a:pPr>
            <a:r>
              <a:rPr lang="en-US" sz="3299">
                <a:solidFill>
                  <a:srgbClr val="1B1B1B"/>
                </a:solidFill>
                <a:latin typeface="Be Vietnam Bold"/>
              </a:rPr>
              <a:t>Mục tiêu</a:t>
            </a:r>
          </a:p>
          <a:p>
            <a:pPr algn="just" marL="712465" indent="-356233" lvl="1">
              <a:lnSpc>
                <a:spcPts val="4619"/>
              </a:lnSpc>
              <a:buFont typeface="Arial"/>
              <a:buChar char="•"/>
            </a:pPr>
            <a:r>
              <a:rPr lang="en-US" sz="3299">
                <a:solidFill>
                  <a:srgbClr val="1B1B1B"/>
                </a:solidFill>
                <a:latin typeface="Be Vietnam"/>
              </a:rPr>
              <a:t>Nút Thread và Zigbee đặt trong phòng cách Border Router 10-15m</a:t>
            </a:r>
          </a:p>
          <a:p>
            <a:pPr algn="just" marL="712465" indent="-356233" lvl="1">
              <a:lnSpc>
                <a:spcPts val="4619"/>
              </a:lnSpc>
              <a:buFont typeface="Arial"/>
              <a:buChar char="•"/>
            </a:pPr>
            <a:r>
              <a:rPr lang="en-US" sz="3299">
                <a:solidFill>
                  <a:srgbClr val="1B1B1B"/>
                </a:solidFill>
                <a:latin typeface="Be Vietnam"/>
              </a:rPr>
              <a:t>Tx Power = 0dBm (Thread)</a:t>
            </a:r>
          </a:p>
          <a:p>
            <a:pPr algn="just">
              <a:lnSpc>
                <a:spcPts val="4619"/>
              </a:lnSpc>
            </a:pPr>
          </a:p>
        </p:txBody>
      </p:sp>
    </p:spTree>
  </p:cSld>
  <p:clrMapOvr>
    <a:masterClrMapping/>
  </p:clrMapOvr>
</p:sld>
</file>

<file path=ppt/slides/slide3.xml><?xml version="1.0" encoding="utf-8"?>
<p:sld xmlns:p="http://schemas.openxmlformats.org/presentationml/2006/main" xmlns:a="http://schemas.openxmlformats.org/drawingml/2006/main">
  <p:cSld>
    <p:bg>
      <p:bgPr>
        <a:solidFill>
          <a:srgbClr val="004AAD"/>
        </a:solidFill>
      </p:bgPr>
    </p:bg>
    <p:spTree>
      <p:nvGrpSpPr>
        <p:cNvPr id="1" name=""/>
        <p:cNvGrpSpPr/>
        <p:nvPr/>
      </p:nvGrpSpPr>
      <p:grpSpPr>
        <a:xfrm>
          <a:off x="0" y="0"/>
          <a:ext cx="0" cy="0"/>
          <a:chOff x="0" y="0"/>
          <a:chExt cx="0" cy="0"/>
        </a:xfrm>
      </p:grpSpPr>
      <p:sp>
        <p:nvSpPr>
          <p:cNvPr name="TextBox 2" id="2"/>
          <p:cNvSpPr txBox="true"/>
          <p:nvPr/>
        </p:nvSpPr>
        <p:spPr>
          <a:xfrm rot="0">
            <a:off x="1028700" y="619125"/>
            <a:ext cx="1476937" cy="3727822"/>
          </a:xfrm>
          <a:prstGeom prst="rect">
            <a:avLst/>
          </a:prstGeom>
        </p:spPr>
        <p:txBody>
          <a:bodyPr anchor="t" rtlCol="false" tIns="0" lIns="0" bIns="0" rIns="0">
            <a:spAutoFit/>
          </a:bodyPr>
          <a:lstStyle/>
          <a:p>
            <a:pPr algn="ctr">
              <a:lnSpc>
                <a:spcPts val="30482"/>
              </a:lnSpc>
            </a:pPr>
            <a:r>
              <a:rPr lang="en-US" sz="21773">
                <a:solidFill>
                  <a:srgbClr val="FFFFFF"/>
                </a:solidFill>
                <a:latin typeface="Be Vietnam Bold"/>
              </a:rPr>
              <a:t>1</a:t>
            </a:r>
          </a:p>
        </p:txBody>
      </p:sp>
      <p:sp>
        <p:nvSpPr>
          <p:cNvPr name="TextBox 3" id="3"/>
          <p:cNvSpPr txBox="true"/>
          <p:nvPr/>
        </p:nvSpPr>
        <p:spPr>
          <a:xfrm rot="0">
            <a:off x="1028700" y="4578350"/>
            <a:ext cx="15364872" cy="565150"/>
          </a:xfrm>
          <a:prstGeom prst="rect">
            <a:avLst/>
          </a:prstGeom>
        </p:spPr>
        <p:txBody>
          <a:bodyPr anchor="t" rtlCol="false" tIns="0" lIns="0" bIns="0" rIns="0">
            <a:spAutoFit/>
          </a:bodyPr>
          <a:lstStyle/>
          <a:p>
            <a:pPr>
              <a:lnSpc>
                <a:spcPts val="4399"/>
              </a:lnSpc>
            </a:pPr>
            <a:r>
              <a:rPr lang="en-US" spc="-39" sz="3999">
                <a:solidFill>
                  <a:srgbClr val="FFFFFF"/>
                </a:solidFill>
                <a:latin typeface="Be Vietnam Bold"/>
              </a:rPr>
              <a:t>Giới thiệu đề tài</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1405967" y="2639510"/>
            <a:ext cx="15476067" cy="3716819"/>
          </a:xfrm>
          <a:prstGeom prst="rect">
            <a:avLst/>
          </a:prstGeom>
        </p:spPr>
      </p:pic>
      <p:sp>
        <p:nvSpPr>
          <p:cNvPr name="TextBox 3" id="3"/>
          <p:cNvSpPr txBox="true"/>
          <p:nvPr/>
        </p:nvSpPr>
        <p:spPr>
          <a:xfrm rot="0">
            <a:off x="1028700" y="765175"/>
            <a:ext cx="15364872" cy="565150"/>
          </a:xfrm>
          <a:prstGeom prst="rect">
            <a:avLst/>
          </a:prstGeom>
        </p:spPr>
        <p:txBody>
          <a:bodyPr anchor="t" rtlCol="false" tIns="0" lIns="0" bIns="0" rIns="0">
            <a:spAutoFit/>
          </a:bodyPr>
          <a:lstStyle/>
          <a:p>
            <a:pPr>
              <a:lnSpc>
                <a:spcPts val="4399"/>
              </a:lnSpc>
            </a:pPr>
            <a:r>
              <a:rPr lang="en-US" spc="-39" sz="3999">
                <a:solidFill>
                  <a:srgbClr val="004AAD"/>
                </a:solidFill>
                <a:latin typeface="Be Vietnam Bold"/>
              </a:rPr>
              <a:t>4. Điều khiển qua MQTT</a:t>
            </a:r>
          </a:p>
        </p:txBody>
      </p:sp>
      <p:sp>
        <p:nvSpPr>
          <p:cNvPr name="TextBox 4" id="4"/>
          <p:cNvSpPr txBox="true"/>
          <p:nvPr/>
        </p:nvSpPr>
        <p:spPr>
          <a:xfrm rot="0">
            <a:off x="1028700" y="7397303"/>
            <a:ext cx="16230600" cy="1099821"/>
          </a:xfrm>
          <a:prstGeom prst="rect">
            <a:avLst/>
          </a:prstGeom>
        </p:spPr>
        <p:txBody>
          <a:bodyPr anchor="t" rtlCol="false" tIns="0" lIns="0" bIns="0" rIns="0">
            <a:spAutoFit/>
          </a:bodyPr>
          <a:lstStyle/>
          <a:p>
            <a:pPr algn="just">
              <a:lnSpc>
                <a:spcPts val="4479"/>
              </a:lnSpc>
            </a:pPr>
            <a:r>
              <a:rPr lang="en-US" sz="3199">
                <a:solidFill>
                  <a:srgbClr val="000000"/>
                </a:solidFill>
                <a:latin typeface="Be Vietnam Bold"/>
              </a:rPr>
              <a:t>Nhận xét: </a:t>
            </a:r>
            <a:r>
              <a:rPr lang="en-US" sz="3199">
                <a:solidFill>
                  <a:srgbClr val="000000"/>
                </a:solidFill>
                <a:latin typeface="Be Vietnam"/>
              </a:rPr>
              <a:t>Kết quả thu được phụ thuộc phần lớn vào tốc độ Internet. Nhìn chung, hệ thống vẫn đảm bảo được tính soft real-time của hệ thống</a:t>
            </a:r>
          </a:p>
        </p:txBody>
      </p:sp>
    </p:spTree>
  </p:cSld>
  <p:clrMapOvr>
    <a:masterClrMapping/>
  </p:clrMapOvr>
</p:sld>
</file>

<file path=ppt/slides/slide31.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10212156" y="3778618"/>
            <a:ext cx="4631467" cy="4631467"/>
            <a:chOff x="0" y="0"/>
            <a:chExt cx="6350000" cy="6350000"/>
          </a:xfrm>
        </p:grpSpPr>
        <p:sp>
          <p:nvSpPr>
            <p:cNvPr name="Freeform 3" id="3"/>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8DA"/>
            </a:solidFill>
          </p:spPr>
        </p:sp>
      </p:grpSp>
      <p:grpSp>
        <p:nvGrpSpPr>
          <p:cNvPr name="Group 4" id="4"/>
          <p:cNvGrpSpPr/>
          <p:nvPr/>
        </p:nvGrpSpPr>
        <p:grpSpPr>
          <a:xfrm rot="0">
            <a:off x="13156922" y="3479417"/>
            <a:ext cx="777262" cy="777262"/>
            <a:chOff x="0" y="0"/>
            <a:chExt cx="6350000" cy="6350000"/>
          </a:xfrm>
        </p:grpSpPr>
        <p:sp>
          <p:nvSpPr>
            <p:cNvPr name="Freeform 5" id="5"/>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4AAD"/>
            </a:solidFill>
          </p:spPr>
        </p:sp>
      </p:grpSp>
      <p:grpSp>
        <p:nvGrpSpPr>
          <p:cNvPr name="Group 6" id="6"/>
          <p:cNvGrpSpPr/>
          <p:nvPr/>
        </p:nvGrpSpPr>
        <p:grpSpPr>
          <a:xfrm rot="0">
            <a:off x="13545553" y="3868047"/>
            <a:ext cx="883978" cy="883978"/>
            <a:chOff x="0" y="0"/>
            <a:chExt cx="1913890" cy="1913890"/>
          </a:xfrm>
        </p:grpSpPr>
        <p:sp>
          <p:nvSpPr>
            <p:cNvPr name="Freeform 7" id="7"/>
            <p:cNvSpPr/>
            <p:nvPr/>
          </p:nvSpPr>
          <p:spPr>
            <a:xfrm>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E4E9EA"/>
            </a:solidFill>
          </p:spPr>
        </p:sp>
      </p:grpSp>
      <p:grpSp>
        <p:nvGrpSpPr>
          <p:cNvPr name="Group 8" id="8"/>
          <p:cNvGrpSpPr/>
          <p:nvPr/>
        </p:nvGrpSpPr>
        <p:grpSpPr>
          <a:xfrm rot="0">
            <a:off x="11602398" y="4752026"/>
            <a:ext cx="777262" cy="777262"/>
            <a:chOff x="0" y="0"/>
            <a:chExt cx="6350000" cy="6350000"/>
          </a:xfrm>
        </p:grpSpPr>
        <p:sp>
          <p:nvSpPr>
            <p:cNvPr name="Freeform 9" id="9"/>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914D"/>
            </a:solidFill>
          </p:spPr>
        </p:sp>
      </p:grpSp>
      <p:grpSp>
        <p:nvGrpSpPr>
          <p:cNvPr name="Group 10" id="10"/>
          <p:cNvGrpSpPr/>
          <p:nvPr/>
        </p:nvGrpSpPr>
        <p:grpSpPr>
          <a:xfrm rot="0">
            <a:off x="11461704" y="6613865"/>
            <a:ext cx="777262" cy="777262"/>
            <a:chOff x="0" y="0"/>
            <a:chExt cx="6350000" cy="6350000"/>
          </a:xfrm>
        </p:grpSpPr>
        <p:sp>
          <p:nvSpPr>
            <p:cNvPr name="Freeform 11" id="11"/>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914D"/>
            </a:solidFill>
          </p:spPr>
        </p:sp>
      </p:grpSp>
      <p:sp>
        <p:nvSpPr>
          <p:cNvPr name="AutoShape 12" id="12"/>
          <p:cNvSpPr/>
          <p:nvPr/>
        </p:nvSpPr>
        <p:spPr>
          <a:xfrm rot="-1481035">
            <a:off x="14116969" y="5613363"/>
            <a:ext cx="2364277" cy="0"/>
          </a:xfrm>
          <a:prstGeom prst="line">
            <a:avLst/>
          </a:prstGeom>
          <a:ln cap="flat" w="47625">
            <a:solidFill>
              <a:srgbClr val="38B6FF"/>
            </a:solidFill>
            <a:prstDash val="solid"/>
            <a:headEnd type="arrow" len="sm" w="med"/>
            <a:tailEnd type="arrow" len="sm" w="med"/>
          </a:ln>
        </p:spPr>
      </p:sp>
      <p:sp>
        <p:nvSpPr>
          <p:cNvPr name="AutoShape 13" id="13"/>
          <p:cNvSpPr/>
          <p:nvPr/>
        </p:nvSpPr>
        <p:spPr>
          <a:xfrm rot="-1490620">
            <a:off x="12346892" y="6628870"/>
            <a:ext cx="708172" cy="0"/>
          </a:xfrm>
          <a:prstGeom prst="line">
            <a:avLst/>
          </a:prstGeom>
          <a:ln cap="flat" w="47625">
            <a:solidFill>
              <a:srgbClr val="FF914D"/>
            </a:solidFill>
            <a:prstDash val="solid"/>
            <a:headEnd type="arrow" len="sm" w="med"/>
            <a:tailEnd type="arrow" len="sm" w="med"/>
          </a:ln>
        </p:spPr>
      </p:sp>
      <p:grpSp>
        <p:nvGrpSpPr>
          <p:cNvPr name="Group 14" id="14"/>
          <p:cNvGrpSpPr/>
          <p:nvPr/>
        </p:nvGrpSpPr>
        <p:grpSpPr>
          <a:xfrm rot="0">
            <a:off x="16741439" y="4464407"/>
            <a:ext cx="517861" cy="1064881"/>
            <a:chOff x="0" y="0"/>
            <a:chExt cx="188917" cy="388471"/>
          </a:xfrm>
        </p:grpSpPr>
        <p:sp>
          <p:nvSpPr>
            <p:cNvPr name="Freeform 15" id="15"/>
            <p:cNvSpPr/>
            <p:nvPr/>
          </p:nvSpPr>
          <p:spPr>
            <a:xfrm>
              <a:off x="0" y="0"/>
              <a:ext cx="188917" cy="388471"/>
            </a:xfrm>
            <a:custGeom>
              <a:avLst/>
              <a:gdLst/>
              <a:ahLst/>
              <a:cxnLst/>
              <a:rect r="r" b="b" t="t" l="l"/>
              <a:pathLst>
                <a:path h="388471" w="188917">
                  <a:moveTo>
                    <a:pt x="0" y="0"/>
                  </a:moveTo>
                  <a:lnTo>
                    <a:pt x="188917" y="0"/>
                  </a:lnTo>
                  <a:lnTo>
                    <a:pt x="188917" y="388471"/>
                  </a:lnTo>
                  <a:lnTo>
                    <a:pt x="0" y="388471"/>
                  </a:lnTo>
                  <a:close/>
                </a:path>
              </a:pathLst>
            </a:custGeom>
            <a:solidFill>
              <a:srgbClr val="14C4ED"/>
            </a:solidFill>
          </p:spPr>
        </p:sp>
      </p:grpSp>
      <p:sp>
        <p:nvSpPr>
          <p:cNvPr name="AutoShape 16" id="16"/>
          <p:cNvSpPr/>
          <p:nvPr/>
        </p:nvSpPr>
        <p:spPr>
          <a:xfrm rot="28454">
            <a:off x="10717205" y="1581047"/>
            <a:ext cx="542232" cy="0"/>
          </a:xfrm>
          <a:prstGeom prst="line">
            <a:avLst/>
          </a:prstGeom>
          <a:ln cap="flat" w="47625">
            <a:solidFill>
              <a:srgbClr val="FF914D"/>
            </a:solidFill>
            <a:prstDash val="solid"/>
            <a:headEnd type="arrow" len="sm" w="med"/>
            <a:tailEnd type="arrow" len="sm" w="med"/>
          </a:ln>
        </p:spPr>
      </p:sp>
      <p:sp>
        <p:nvSpPr>
          <p:cNvPr name="AutoShape 17" id="17"/>
          <p:cNvSpPr/>
          <p:nvPr/>
        </p:nvSpPr>
        <p:spPr>
          <a:xfrm rot="28454">
            <a:off x="10711960" y="1923905"/>
            <a:ext cx="542232" cy="0"/>
          </a:xfrm>
          <a:prstGeom prst="line">
            <a:avLst/>
          </a:prstGeom>
          <a:ln cap="flat" w="47625">
            <a:solidFill>
              <a:srgbClr val="14C4ED"/>
            </a:solidFill>
            <a:prstDash val="solid"/>
            <a:headEnd type="arrow" len="sm" w="med"/>
            <a:tailEnd type="arrow" len="sm" w="med"/>
          </a:ln>
        </p:spPr>
      </p:sp>
      <p:grpSp>
        <p:nvGrpSpPr>
          <p:cNvPr name="Group 18" id="18"/>
          <p:cNvGrpSpPr>
            <a:grpSpLocks noChangeAspect="true"/>
          </p:cNvGrpSpPr>
          <p:nvPr/>
        </p:nvGrpSpPr>
        <p:grpSpPr>
          <a:xfrm rot="0">
            <a:off x="13225136" y="5734973"/>
            <a:ext cx="878054" cy="835029"/>
            <a:chOff x="0" y="0"/>
            <a:chExt cx="6350000" cy="6038850"/>
          </a:xfrm>
        </p:grpSpPr>
        <p:sp>
          <p:nvSpPr>
            <p:cNvPr name="Freeform 19" id="19"/>
            <p:cNvSpPr/>
            <p:nvPr/>
          </p:nvSpPr>
          <p:spPr>
            <a:xfrm>
              <a:off x="0" y="0"/>
              <a:ext cx="6350000" cy="6038850"/>
            </a:xfrm>
            <a:custGeom>
              <a:avLst/>
              <a:gdLst/>
              <a:ahLst/>
              <a:cxnLst/>
              <a:rect r="r" b="b" t="t" l="l"/>
              <a:pathLst>
                <a:path h="6038850" w="6350000">
                  <a:moveTo>
                    <a:pt x="1212850" y="6038850"/>
                  </a:moveTo>
                  <a:lnTo>
                    <a:pt x="0" y="2306320"/>
                  </a:lnTo>
                  <a:lnTo>
                    <a:pt x="3175000" y="0"/>
                  </a:lnTo>
                  <a:lnTo>
                    <a:pt x="6350000" y="2306320"/>
                  </a:lnTo>
                  <a:lnTo>
                    <a:pt x="5137150" y="6038850"/>
                  </a:lnTo>
                  <a:lnTo>
                    <a:pt x="1212850" y="6038850"/>
                  </a:lnTo>
                  <a:close/>
                </a:path>
              </a:pathLst>
            </a:custGeom>
            <a:solidFill>
              <a:srgbClr val="FF914D"/>
            </a:solidFill>
          </p:spPr>
        </p:sp>
      </p:grpSp>
      <p:sp>
        <p:nvSpPr>
          <p:cNvPr name="TextBox 20" id="20"/>
          <p:cNvSpPr txBox="true"/>
          <p:nvPr/>
        </p:nvSpPr>
        <p:spPr>
          <a:xfrm rot="0">
            <a:off x="1028700" y="765175"/>
            <a:ext cx="15364872" cy="565150"/>
          </a:xfrm>
          <a:prstGeom prst="rect">
            <a:avLst/>
          </a:prstGeom>
        </p:spPr>
        <p:txBody>
          <a:bodyPr anchor="t" rtlCol="false" tIns="0" lIns="0" bIns="0" rIns="0">
            <a:spAutoFit/>
          </a:bodyPr>
          <a:lstStyle/>
          <a:p>
            <a:pPr>
              <a:lnSpc>
                <a:spcPts val="4399"/>
              </a:lnSpc>
            </a:pPr>
            <a:r>
              <a:rPr lang="en-US" spc="-39" sz="3999">
                <a:solidFill>
                  <a:srgbClr val="004AAD"/>
                </a:solidFill>
                <a:latin typeface="Be Vietnam Bold"/>
              </a:rPr>
              <a:t>5. Điều khiển nội bộ</a:t>
            </a:r>
          </a:p>
        </p:txBody>
      </p:sp>
      <p:sp>
        <p:nvSpPr>
          <p:cNvPr name="TextBox 21" id="21"/>
          <p:cNvSpPr txBox="true"/>
          <p:nvPr/>
        </p:nvSpPr>
        <p:spPr>
          <a:xfrm rot="0">
            <a:off x="10988322" y="9210675"/>
            <a:ext cx="6016274" cy="349250"/>
          </a:xfrm>
          <a:prstGeom prst="rect">
            <a:avLst/>
          </a:prstGeom>
        </p:spPr>
        <p:txBody>
          <a:bodyPr anchor="t" rtlCol="false" tIns="0" lIns="0" bIns="0" rIns="0">
            <a:spAutoFit/>
          </a:bodyPr>
          <a:lstStyle/>
          <a:p>
            <a:pPr algn="ctr">
              <a:lnSpc>
                <a:spcPts val="2800"/>
              </a:lnSpc>
            </a:pPr>
            <a:r>
              <a:rPr lang="en-US" sz="2000">
                <a:solidFill>
                  <a:srgbClr val="1B1B1B"/>
                </a:solidFill>
                <a:latin typeface="Be Vietnam Italics"/>
              </a:rPr>
              <a:t>Topology của mạng thử nghiệm</a:t>
            </a:r>
          </a:p>
        </p:txBody>
      </p:sp>
      <p:sp>
        <p:nvSpPr>
          <p:cNvPr name="TextBox 22" id="22"/>
          <p:cNvSpPr txBox="true"/>
          <p:nvPr/>
        </p:nvSpPr>
        <p:spPr>
          <a:xfrm rot="0">
            <a:off x="12768291" y="4876800"/>
            <a:ext cx="1791744" cy="266700"/>
          </a:xfrm>
          <a:prstGeom prst="rect">
            <a:avLst/>
          </a:prstGeom>
        </p:spPr>
        <p:txBody>
          <a:bodyPr anchor="t" rtlCol="false" tIns="0" lIns="0" bIns="0" rIns="0">
            <a:spAutoFit/>
          </a:bodyPr>
          <a:lstStyle/>
          <a:p>
            <a:pPr algn="ctr">
              <a:lnSpc>
                <a:spcPts val="2100"/>
              </a:lnSpc>
            </a:pPr>
            <a:r>
              <a:rPr lang="en-US" sz="1500">
                <a:solidFill>
                  <a:srgbClr val="1B1B1B"/>
                </a:solidFill>
                <a:latin typeface="Be Vietnam"/>
              </a:rPr>
              <a:t>Border Router</a:t>
            </a:r>
          </a:p>
        </p:txBody>
      </p:sp>
      <p:sp>
        <p:nvSpPr>
          <p:cNvPr name="TextBox 23" id="23"/>
          <p:cNvSpPr txBox="true"/>
          <p:nvPr/>
        </p:nvSpPr>
        <p:spPr>
          <a:xfrm rot="0">
            <a:off x="10954463" y="7498258"/>
            <a:ext cx="1791744" cy="266700"/>
          </a:xfrm>
          <a:prstGeom prst="rect">
            <a:avLst/>
          </a:prstGeom>
        </p:spPr>
        <p:txBody>
          <a:bodyPr anchor="t" rtlCol="false" tIns="0" lIns="0" bIns="0" rIns="0">
            <a:spAutoFit/>
          </a:bodyPr>
          <a:lstStyle/>
          <a:p>
            <a:pPr algn="ctr">
              <a:lnSpc>
                <a:spcPts val="2100"/>
              </a:lnSpc>
            </a:pPr>
            <a:r>
              <a:rPr lang="en-US" sz="1500">
                <a:solidFill>
                  <a:srgbClr val="1B1B1B"/>
                </a:solidFill>
                <a:latin typeface="Be Vietnam"/>
              </a:rPr>
              <a:t>End node</a:t>
            </a:r>
          </a:p>
        </p:txBody>
      </p:sp>
      <p:sp>
        <p:nvSpPr>
          <p:cNvPr name="TextBox 24" id="24"/>
          <p:cNvSpPr txBox="true"/>
          <p:nvPr/>
        </p:nvSpPr>
        <p:spPr>
          <a:xfrm rot="0">
            <a:off x="16104498" y="5667620"/>
            <a:ext cx="1984442" cy="266700"/>
          </a:xfrm>
          <a:prstGeom prst="rect">
            <a:avLst/>
          </a:prstGeom>
        </p:spPr>
        <p:txBody>
          <a:bodyPr anchor="t" rtlCol="false" tIns="0" lIns="0" bIns="0" rIns="0">
            <a:spAutoFit/>
          </a:bodyPr>
          <a:lstStyle/>
          <a:p>
            <a:pPr algn="ctr">
              <a:lnSpc>
                <a:spcPts val="2100"/>
              </a:lnSpc>
            </a:pPr>
            <a:r>
              <a:rPr lang="en-US" sz="1500">
                <a:solidFill>
                  <a:srgbClr val="1B1B1B"/>
                </a:solidFill>
                <a:latin typeface="Be Vietnam"/>
              </a:rPr>
              <a:t>Smartphone/Laptop</a:t>
            </a:r>
          </a:p>
        </p:txBody>
      </p:sp>
      <p:sp>
        <p:nvSpPr>
          <p:cNvPr name="TextBox 25" id="25"/>
          <p:cNvSpPr txBox="true"/>
          <p:nvPr/>
        </p:nvSpPr>
        <p:spPr>
          <a:xfrm rot="0">
            <a:off x="11483788" y="1452459"/>
            <a:ext cx="1791744" cy="266700"/>
          </a:xfrm>
          <a:prstGeom prst="rect">
            <a:avLst/>
          </a:prstGeom>
        </p:spPr>
        <p:txBody>
          <a:bodyPr anchor="t" rtlCol="false" tIns="0" lIns="0" bIns="0" rIns="0">
            <a:spAutoFit/>
          </a:bodyPr>
          <a:lstStyle/>
          <a:p>
            <a:pPr>
              <a:lnSpc>
                <a:spcPts val="2100"/>
              </a:lnSpc>
            </a:pPr>
            <a:r>
              <a:rPr lang="en-US" sz="1500">
                <a:solidFill>
                  <a:srgbClr val="1B1B1B"/>
                </a:solidFill>
                <a:latin typeface="Be Vietnam"/>
              </a:rPr>
              <a:t>Thread connection</a:t>
            </a:r>
          </a:p>
        </p:txBody>
      </p:sp>
      <p:sp>
        <p:nvSpPr>
          <p:cNvPr name="TextBox 26" id="26"/>
          <p:cNvSpPr txBox="true"/>
          <p:nvPr/>
        </p:nvSpPr>
        <p:spPr>
          <a:xfrm rot="0">
            <a:off x="11478543" y="1795318"/>
            <a:ext cx="1791744" cy="266700"/>
          </a:xfrm>
          <a:prstGeom prst="rect">
            <a:avLst/>
          </a:prstGeom>
        </p:spPr>
        <p:txBody>
          <a:bodyPr anchor="t" rtlCol="false" tIns="0" lIns="0" bIns="0" rIns="0">
            <a:spAutoFit/>
          </a:bodyPr>
          <a:lstStyle/>
          <a:p>
            <a:pPr>
              <a:lnSpc>
                <a:spcPts val="2100"/>
              </a:lnSpc>
            </a:pPr>
            <a:r>
              <a:rPr lang="en-US" sz="1500">
                <a:solidFill>
                  <a:srgbClr val="1B1B1B"/>
                </a:solidFill>
                <a:latin typeface="Be Vietnam"/>
              </a:rPr>
              <a:t>BLE connection</a:t>
            </a:r>
          </a:p>
        </p:txBody>
      </p:sp>
      <p:sp>
        <p:nvSpPr>
          <p:cNvPr name="TextBox 27" id="27"/>
          <p:cNvSpPr txBox="true"/>
          <p:nvPr/>
        </p:nvSpPr>
        <p:spPr>
          <a:xfrm rot="0">
            <a:off x="12768291" y="6735796"/>
            <a:ext cx="1791744" cy="266700"/>
          </a:xfrm>
          <a:prstGeom prst="rect">
            <a:avLst/>
          </a:prstGeom>
        </p:spPr>
        <p:txBody>
          <a:bodyPr anchor="t" rtlCol="false" tIns="0" lIns="0" bIns="0" rIns="0">
            <a:spAutoFit/>
          </a:bodyPr>
          <a:lstStyle/>
          <a:p>
            <a:pPr algn="ctr">
              <a:lnSpc>
                <a:spcPts val="2100"/>
              </a:lnSpc>
            </a:pPr>
            <a:r>
              <a:rPr lang="en-US" sz="1500">
                <a:solidFill>
                  <a:srgbClr val="1B1B1B"/>
                </a:solidFill>
                <a:latin typeface="Be Vietnam"/>
              </a:rPr>
              <a:t>Forwarder</a:t>
            </a:r>
          </a:p>
        </p:txBody>
      </p:sp>
      <p:sp>
        <p:nvSpPr>
          <p:cNvPr name="TextBox 28" id="28"/>
          <p:cNvSpPr txBox="true"/>
          <p:nvPr/>
        </p:nvSpPr>
        <p:spPr>
          <a:xfrm rot="0">
            <a:off x="1067507" y="1756800"/>
            <a:ext cx="8502511" cy="1725931"/>
          </a:xfrm>
          <a:prstGeom prst="rect">
            <a:avLst/>
          </a:prstGeom>
        </p:spPr>
        <p:txBody>
          <a:bodyPr anchor="t" rtlCol="false" tIns="0" lIns="0" bIns="0" rIns="0">
            <a:spAutoFit/>
          </a:bodyPr>
          <a:lstStyle/>
          <a:p>
            <a:pPr algn="just">
              <a:lnSpc>
                <a:spcPts val="4619"/>
              </a:lnSpc>
            </a:pPr>
            <a:r>
              <a:rPr lang="en-US" sz="3299">
                <a:solidFill>
                  <a:srgbClr val="1B1B1B"/>
                </a:solidFill>
                <a:latin typeface="Be Vietnam Bold"/>
              </a:rPr>
              <a:t>Mục tiêu</a:t>
            </a:r>
          </a:p>
          <a:p>
            <a:pPr algn="just" marL="712465" indent="-356233" lvl="1">
              <a:lnSpc>
                <a:spcPts val="4619"/>
              </a:lnSpc>
              <a:buFont typeface="Arial"/>
              <a:buChar char="•"/>
            </a:pPr>
            <a:r>
              <a:rPr lang="en-US" sz="3299">
                <a:solidFill>
                  <a:srgbClr val="1B1B1B"/>
                </a:solidFill>
                <a:latin typeface="Be Vietnam"/>
              </a:rPr>
              <a:t>Khi Border Router gặp sự cố mạng, người dùng điều khiển qua Forwarder</a:t>
            </a:r>
          </a:p>
        </p:txBody>
      </p:sp>
      <p:sp>
        <p:nvSpPr>
          <p:cNvPr name="TextBox 29" id="29"/>
          <p:cNvSpPr txBox="true"/>
          <p:nvPr/>
        </p:nvSpPr>
        <p:spPr>
          <a:xfrm rot="0">
            <a:off x="1067507" y="4228392"/>
            <a:ext cx="8502511" cy="3469006"/>
          </a:xfrm>
          <a:prstGeom prst="rect">
            <a:avLst/>
          </a:prstGeom>
        </p:spPr>
        <p:txBody>
          <a:bodyPr anchor="t" rtlCol="false" tIns="0" lIns="0" bIns="0" rIns="0">
            <a:spAutoFit/>
          </a:bodyPr>
          <a:lstStyle/>
          <a:p>
            <a:pPr algn="just">
              <a:lnSpc>
                <a:spcPts val="4619"/>
              </a:lnSpc>
            </a:pPr>
            <a:r>
              <a:rPr lang="en-US" sz="3299">
                <a:solidFill>
                  <a:srgbClr val="1B1B1B"/>
                </a:solidFill>
                <a:latin typeface="Be Vietnam Bold"/>
              </a:rPr>
              <a:t>Môi trường</a:t>
            </a:r>
          </a:p>
          <a:p>
            <a:pPr algn="just" marL="712465" indent="-356233" lvl="1">
              <a:lnSpc>
                <a:spcPts val="4619"/>
              </a:lnSpc>
              <a:buFont typeface="Arial"/>
              <a:buChar char="•"/>
            </a:pPr>
            <a:r>
              <a:rPr lang="en-US" sz="3299">
                <a:solidFill>
                  <a:srgbClr val="1B1B1B"/>
                </a:solidFill>
                <a:latin typeface="Be Vietnam"/>
              </a:rPr>
              <a:t>T</a:t>
            </a:r>
            <a:r>
              <a:rPr lang="en-US" sz="3299">
                <a:solidFill>
                  <a:srgbClr val="1B1B1B"/>
                </a:solidFill>
                <a:latin typeface="Be Vietnam"/>
              </a:rPr>
              <a:t>hực hiện trong nhà. </a:t>
            </a:r>
          </a:p>
          <a:p>
            <a:pPr algn="just" marL="712465" indent="-356233" lvl="1">
              <a:lnSpc>
                <a:spcPts val="4619"/>
              </a:lnSpc>
              <a:buFont typeface="Arial"/>
              <a:buChar char="•"/>
            </a:pPr>
            <a:r>
              <a:rPr lang="en-US" sz="3299">
                <a:solidFill>
                  <a:srgbClr val="1B1B1B"/>
                </a:solidFill>
                <a:latin typeface="Be Vietnam"/>
              </a:rPr>
              <a:t>Vật cản: tường gạch dày khoảng 10 cm và nhiều vật dụng như bàn, ghế và các đồ dùng trong nhà.</a:t>
            </a:r>
          </a:p>
          <a:p>
            <a:pPr algn="just" marL="712465" indent="-356233" lvl="1">
              <a:lnSpc>
                <a:spcPts val="4619"/>
              </a:lnSpc>
              <a:buFont typeface="Arial"/>
              <a:buChar char="•"/>
            </a:pPr>
            <a:r>
              <a:rPr lang="en-US" sz="3299">
                <a:solidFill>
                  <a:srgbClr val="1B1B1B"/>
                </a:solidFill>
                <a:latin typeface="Be Vietnam"/>
              </a:rPr>
              <a:t>Tx Power = 0dBm</a:t>
            </a: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1518243" y="2345110"/>
            <a:ext cx="15251515" cy="3377121"/>
          </a:xfrm>
          <a:prstGeom prst="rect">
            <a:avLst/>
          </a:prstGeom>
        </p:spPr>
      </p:pic>
      <p:sp>
        <p:nvSpPr>
          <p:cNvPr name="TextBox 3" id="3"/>
          <p:cNvSpPr txBox="true"/>
          <p:nvPr/>
        </p:nvSpPr>
        <p:spPr>
          <a:xfrm rot="0">
            <a:off x="1028700" y="765175"/>
            <a:ext cx="4959188" cy="565150"/>
          </a:xfrm>
          <a:prstGeom prst="rect">
            <a:avLst/>
          </a:prstGeom>
        </p:spPr>
        <p:txBody>
          <a:bodyPr anchor="t" rtlCol="false" tIns="0" lIns="0" bIns="0" rIns="0">
            <a:spAutoFit/>
          </a:bodyPr>
          <a:lstStyle/>
          <a:p>
            <a:pPr>
              <a:lnSpc>
                <a:spcPts val="4399"/>
              </a:lnSpc>
            </a:pPr>
            <a:r>
              <a:rPr lang="en-US" spc="-39" sz="3999">
                <a:solidFill>
                  <a:srgbClr val="004AAD"/>
                </a:solidFill>
                <a:latin typeface="Be Vietnam Bold"/>
              </a:rPr>
              <a:t>5. Điều khiển nội bộ</a:t>
            </a:r>
          </a:p>
        </p:txBody>
      </p:sp>
      <p:sp>
        <p:nvSpPr>
          <p:cNvPr name="TextBox 4" id="4"/>
          <p:cNvSpPr txBox="true"/>
          <p:nvPr/>
        </p:nvSpPr>
        <p:spPr>
          <a:xfrm rot="0">
            <a:off x="1028700" y="6818497"/>
            <a:ext cx="15818810" cy="1585468"/>
          </a:xfrm>
          <a:prstGeom prst="rect">
            <a:avLst/>
          </a:prstGeom>
        </p:spPr>
        <p:txBody>
          <a:bodyPr anchor="t" rtlCol="false" tIns="0" lIns="0" bIns="0" rIns="0">
            <a:spAutoFit/>
          </a:bodyPr>
          <a:lstStyle/>
          <a:p>
            <a:pPr algn="just">
              <a:lnSpc>
                <a:spcPts val="4255"/>
              </a:lnSpc>
            </a:pPr>
            <a:r>
              <a:rPr lang="en-US" spc="-31" sz="3199">
                <a:solidFill>
                  <a:srgbClr val="000000"/>
                </a:solidFill>
                <a:latin typeface="Be Vietnam Bold"/>
              </a:rPr>
              <a:t>Nhận xét: </a:t>
            </a:r>
            <a:r>
              <a:rPr lang="en-US" spc="-31" sz="3199">
                <a:solidFill>
                  <a:srgbClr val="000000"/>
                </a:solidFill>
                <a:latin typeface="Be Vietnam"/>
              </a:rPr>
              <a:t> </a:t>
            </a:r>
          </a:p>
          <a:p>
            <a:pPr algn="just" marL="690876" indent="-345438" lvl="1">
              <a:lnSpc>
                <a:spcPts val="4255"/>
              </a:lnSpc>
              <a:buFont typeface="Arial"/>
              <a:buChar char="•"/>
            </a:pPr>
            <a:r>
              <a:rPr lang="en-US" spc="-31" sz="3199">
                <a:solidFill>
                  <a:srgbClr val="000000"/>
                </a:solidFill>
                <a:latin typeface="Be Vietnam"/>
              </a:rPr>
              <a:t>BLE hoạt động tốt nhờ cơ chế retransmission và có độ ưu tiên cao hơn Thread</a:t>
            </a:r>
          </a:p>
          <a:p>
            <a:pPr algn="just" marL="690876" indent="-345438" lvl="1">
              <a:lnSpc>
                <a:spcPts val="4255"/>
              </a:lnSpc>
              <a:buFont typeface="Arial"/>
              <a:buChar char="•"/>
            </a:pPr>
            <a:r>
              <a:rPr lang="en-US" spc="-31" sz="3199">
                <a:solidFill>
                  <a:srgbClr val="000000"/>
                </a:solidFill>
                <a:latin typeface="Be Vietnam"/>
              </a:rPr>
              <a:t>Kết nối Thread thể hiện tốt ở môi trường trong nhà</a:t>
            </a:r>
          </a:p>
        </p:txBody>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8711136" y="2053668"/>
            <a:ext cx="9576864" cy="5059293"/>
          </a:xfrm>
          <a:prstGeom prst="rect">
            <a:avLst/>
          </a:prstGeom>
        </p:spPr>
      </p:pic>
      <p:sp>
        <p:nvSpPr>
          <p:cNvPr name="TextBox 3" id="3"/>
          <p:cNvSpPr txBox="true"/>
          <p:nvPr/>
        </p:nvSpPr>
        <p:spPr>
          <a:xfrm rot="0">
            <a:off x="1028700" y="765175"/>
            <a:ext cx="15364872" cy="565150"/>
          </a:xfrm>
          <a:prstGeom prst="rect">
            <a:avLst/>
          </a:prstGeom>
        </p:spPr>
        <p:txBody>
          <a:bodyPr anchor="t" rtlCol="false" tIns="0" lIns="0" bIns="0" rIns="0">
            <a:spAutoFit/>
          </a:bodyPr>
          <a:lstStyle/>
          <a:p>
            <a:pPr>
              <a:lnSpc>
                <a:spcPts val="4399"/>
              </a:lnSpc>
            </a:pPr>
            <a:r>
              <a:rPr lang="en-US" spc="-39" sz="3999">
                <a:solidFill>
                  <a:srgbClr val="004AAD"/>
                </a:solidFill>
                <a:latin typeface="Be Vietnam Bold"/>
              </a:rPr>
              <a:t>6. Dự đoán thời gian hoạt động </a:t>
            </a:r>
          </a:p>
        </p:txBody>
      </p:sp>
      <p:sp>
        <p:nvSpPr>
          <p:cNvPr name="TextBox 4" id="4"/>
          <p:cNvSpPr txBox="true"/>
          <p:nvPr/>
        </p:nvSpPr>
        <p:spPr>
          <a:xfrm rot="0">
            <a:off x="1017724" y="2276359"/>
            <a:ext cx="7693412" cy="2306956"/>
          </a:xfrm>
          <a:prstGeom prst="rect">
            <a:avLst/>
          </a:prstGeom>
        </p:spPr>
        <p:txBody>
          <a:bodyPr anchor="t" rtlCol="false" tIns="0" lIns="0" bIns="0" rIns="0">
            <a:spAutoFit/>
          </a:bodyPr>
          <a:lstStyle/>
          <a:p>
            <a:pPr algn="just">
              <a:lnSpc>
                <a:spcPts val="4619"/>
              </a:lnSpc>
            </a:pPr>
            <a:r>
              <a:rPr lang="en-US" sz="3299">
                <a:solidFill>
                  <a:srgbClr val="1B1B1B"/>
                </a:solidFill>
                <a:latin typeface="Be Vietnam Bold"/>
              </a:rPr>
              <a:t>Mục tiêu</a:t>
            </a:r>
          </a:p>
          <a:p>
            <a:pPr algn="just" marL="712465" indent="-356233" lvl="1">
              <a:lnSpc>
                <a:spcPts val="4619"/>
              </a:lnSpc>
              <a:buFont typeface="Arial"/>
              <a:buChar char="•"/>
            </a:pPr>
            <a:r>
              <a:rPr lang="en-US" sz="3299">
                <a:solidFill>
                  <a:srgbClr val="1B1B1B"/>
                </a:solidFill>
                <a:latin typeface="Be Vietnam"/>
              </a:rPr>
              <a:t>Dự đoán thời gian hoạt động trung bình của mạng</a:t>
            </a:r>
          </a:p>
          <a:p>
            <a:pPr algn="just" marL="712465" indent="-356233" lvl="1">
              <a:lnSpc>
                <a:spcPts val="4619"/>
              </a:lnSpc>
              <a:buFont typeface="Arial"/>
              <a:buChar char="•"/>
            </a:pPr>
            <a:r>
              <a:rPr lang="en-US" sz="3299">
                <a:solidFill>
                  <a:srgbClr val="1B1B1B"/>
                </a:solidFill>
                <a:latin typeface="Be Vietnam"/>
              </a:rPr>
              <a:t>Đo dòng tiêu thụ trên hardware</a:t>
            </a:r>
          </a:p>
        </p:txBody>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028700" y="765175"/>
            <a:ext cx="15364872" cy="565150"/>
          </a:xfrm>
          <a:prstGeom prst="rect">
            <a:avLst/>
          </a:prstGeom>
        </p:spPr>
        <p:txBody>
          <a:bodyPr anchor="t" rtlCol="false" tIns="0" lIns="0" bIns="0" rIns="0">
            <a:spAutoFit/>
          </a:bodyPr>
          <a:lstStyle/>
          <a:p>
            <a:pPr>
              <a:lnSpc>
                <a:spcPts val="4399"/>
              </a:lnSpc>
            </a:pPr>
            <a:r>
              <a:rPr lang="en-US" spc="-39" sz="3999">
                <a:solidFill>
                  <a:srgbClr val="004AAD"/>
                </a:solidFill>
                <a:latin typeface="Be Vietnam Bold"/>
              </a:rPr>
              <a:t>6. Dự đoán thời gian hoạt động</a:t>
            </a:r>
            <a:r>
              <a:rPr lang="en-US" spc="-12" sz="3999">
                <a:solidFill>
                  <a:srgbClr val="004AAD"/>
                </a:solidFill>
                <a:latin typeface="Arimo Bold"/>
              </a:rPr>
              <a:t> </a:t>
            </a:r>
          </a:p>
        </p:txBody>
      </p:sp>
      <p:sp>
        <p:nvSpPr>
          <p:cNvPr name="TextBox 3" id="3"/>
          <p:cNvSpPr txBox="true"/>
          <p:nvPr/>
        </p:nvSpPr>
        <p:spPr>
          <a:xfrm rot="0">
            <a:off x="1028700" y="6419810"/>
            <a:ext cx="16230600" cy="1688339"/>
          </a:xfrm>
          <a:prstGeom prst="rect">
            <a:avLst/>
          </a:prstGeom>
        </p:spPr>
        <p:txBody>
          <a:bodyPr anchor="t" rtlCol="false" tIns="0" lIns="0" bIns="0" rIns="0">
            <a:spAutoFit/>
          </a:bodyPr>
          <a:lstStyle/>
          <a:p>
            <a:pPr>
              <a:lnSpc>
                <a:spcPts val="4525"/>
              </a:lnSpc>
            </a:pPr>
            <a:r>
              <a:rPr lang="en-US" sz="3099">
                <a:solidFill>
                  <a:srgbClr val="000000"/>
                </a:solidFill>
                <a:latin typeface="Be Vietnam Bold"/>
              </a:rPr>
              <a:t>Nhận xét: </a:t>
            </a:r>
          </a:p>
          <a:p>
            <a:pPr marL="669286" indent="-334643" lvl="1">
              <a:lnSpc>
                <a:spcPts val="4525"/>
              </a:lnSpc>
              <a:buFont typeface="Arial"/>
              <a:buChar char="•"/>
            </a:pPr>
            <a:r>
              <a:rPr lang="en-US" sz="3099">
                <a:solidFill>
                  <a:srgbClr val="000000"/>
                </a:solidFill>
                <a:latin typeface="Be Vietnam"/>
              </a:rPr>
              <a:t>End node đảm bảo tính tiết kiệm năng lượng</a:t>
            </a:r>
          </a:p>
          <a:p>
            <a:pPr marL="669286" indent="-334643" lvl="1">
              <a:lnSpc>
                <a:spcPts val="4525"/>
              </a:lnSpc>
              <a:buFont typeface="Arial"/>
              <a:buChar char="•"/>
            </a:pPr>
            <a:r>
              <a:rPr lang="en-US" sz="3099">
                <a:solidFill>
                  <a:srgbClr val="000000"/>
                </a:solidFill>
                <a:latin typeface="Be Vietnam"/>
              </a:rPr>
              <a:t>Forwarder tiêu hao nhiều năng lượng hơn</a:t>
            </a:r>
          </a:p>
        </p:txBody>
      </p:sp>
      <p:pic>
        <p:nvPicPr>
          <p:cNvPr name="Picture 4" id="4"/>
          <p:cNvPicPr>
            <a:picLocks noChangeAspect="true"/>
          </p:cNvPicPr>
          <p:nvPr/>
        </p:nvPicPr>
        <p:blipFill>
          <a:blip r:embed="rId3"/>
          <a:srcRect l="0" t="0" r="0" b="0"/>
          <a:stretch>
            <a:fillRect/>
          </a:stretch>
        </p:blipFill>
        <p:spPr>
          <a:xfrm flipH="false" flipV="false" rot="0">
            <a:off x="1889878" y="2312562"/>
            <a:ext cx="14503695" cy="3334998"/>
          </a:xfrm>
          <a:prstGeom prst="rect">
            <a:avLst/>
          </a:prstGeom>
        </p:spPr>
      </p:pic>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3"/>
          <a:srcRect l="0" t="0" r="0" b="0"/>
          <a:stretch>
            <a:fillRect/>
          </a:stretch>
        </p:blipFill>
        <p:spPr>
          <a:xfrm flipH="false" flipV="false" rot="0">
            <a:off x="9144000" y="3070636"/>
            <a:ext cx="9068039" cy="4221676"/>
          </a:xfrm>
          <a:prstGeom prst="rect">
            <a:avLst/>
          </a:prstGeom>
        </p:spPr>
      </p:pic>
      <p:sp>
        <p:nvSpPr>
          <p:cNvPr name="TextBox 3" id="3"/>
          <p:cNvSpPr txBox="true"/>
          <p:nvPr/>
        </p:nvSpPr>
        <p:spPr>
          <a:xfrm rot="0">
            <a:off x="1028700" y="765175"/>
            <a:ext cx="15364872" cy="565150"/>
          </a:xfrm>
          <a:prstGeom prst="rect">
            <a:avLst/>
          </a:prstGeom>
        </p:spPr>
        <p:txBody>
          <a:bodyPr anchor="t" rtlCol="false" tIns="0" lIns="0" bIns="0" rIns="0">
            <a:spAutoFit/>
          </a:bodyPr>
          <a:lstStyle/>
          <a:p>
            <a:pPr>
              <a:lnSpc>
                <a:spcPts val="4399"/>
              </a:lnSpc>
            </a:pPr>
            <a:r>
              <a:rPr lang="en-US" spc="-39" sz="3999">
                <a:solidFill>
                  <a:srgbClr val="004AAD"/>
                </a:solidFill>
                <a:latin typeface="Be Vietnam Bold"/>
              </a:rPr>
              <a:t>7. Đánh giá độ hiệu quả của ứng dụng đa giao thức</a:t>
            </a:r>
          </a:p>
        </p:txBody>
      </p:sp>
      <p:sp>
        <p:nvSpPr>
          <p:cNvPr name="TextBox 4" id="4"/>
          <p:cNvSpPr txBox="true"/>
          <p:nvPr/>
        </p:nvSpPr>
        <p:spPr>
          <a:xfrm rot="0">
            <a:off x="1028700" y="2296337"/>
            <a:ext cx="7693412" cy="2306956"/>
          </a:xfrm>
          <a:prstGeom prst="rect">
            <a:avLst/>
          </a:prstGeom>
        </p:spPr>
        <p:txBody>
          <a:bodyPr anchor="t" rtlCol="false" tIns="0" lIns="0" bIns="0" rIns="0">
            <a:spAutoFit/>
          </a:bodyPr>
          <a:lstStyle/>
          <a:p>
            <a:pPr algn="just">
              <a:lnSpc>
                <a:spcPts val="4619"/>
              </a:lnSpc>
            </a:pPr>
            <a:r>
              <a:rPr lang="en-US" sz="3299">
                <a:solidFill>
                  <a:srgbClr val="1B1B1B"/>
                </a:solidFill>
                <a:latin typeface="Be Vietnam Bold"/>
              </a:rPr>
              <a:t>Mục tiêu</a:t>
            </a:r>
          </a:p>
          <a:p>
            <a:pPr algn="just" marL="712465" indent="-356233" lvl="1">
              <a:lnSpc>
                <a:spcPts val="4619"/>
              </a:lnSpc>
              <a:buFont typeface="Arial"/>
              <a:buChar char="•"/>
            </a:pPr>
            <a:r>
              <a:rPr lang="en-US" sz="3299">
                <a:solidFill>
                  <a:srgbClr val="1B1B1B"/>
                </a:solidFill>
                <a:latin typeface="Be Vietnam"/>
              </a:rPr>
              <a:t>Đánh giá độ hiệu quả của BLE khi chạy động thời 2 giao thức trên cùng một SoC</a:t>
            </a:r>
          </a:p>
        </p:txBody>
      </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3"/>
          <a:srcRect l="0" t="0" r="0" b="0"/>
          <a:stretch>
            <a:fillRect/>
          </a:stretch>
        </p:blipFill>
        <p:spPr>
          <a:xfrm flipH="false" flipV="false" rot="0">
            <a:off x="1028700" y="2564582"/>
            <a:ext cx="11457961" cy="2561191"/>
          </a:xfrm>
          <a:prstGeom prst="rect">
            <a:avLst/>
          </a:prstGeom>
        </p:spPr>
      </p:pic>
      <p:pic>
        <p:nvPicPr>
          <p:cNvPr name="Picture 3" id="3"/>
          <p:cNvPicPr>
            <a:picLocks noChangeAspect="true"/>
          </p:cNvPicPr>
          <p:nvPr/>
        </p:nvPicPr>
        <p:blipFill>
          <a:blip r:embed="rId4"/>
          <a:srcRect l="0" t="0" r="0" b="0"/>
          <a:stretch>
            <a:fillRect/>
          </a:stretch>
        </p:blipFill>
        <p:spPr>
          <a:xfrm flipH="false" flipV="false" rot="0">
            <a:off x="12806086" y="1641232"/>
            <a:ext cx="4594002" cy="4407891"/>
          </a:xfrm>
          <a:prstGeom prst="rect">
            <a:avLst/>
          </a:prstGeom>
        </p:spPr>
      </p:pic>
      <p:sp>
        <p:nvSpPr>
          <p:cNvPr name="TextBox 4" id="4"/>
          <p:cNvSpPr txBox="true"/>
          <p:nvPr/>
        </p:nvSpPr>
        <p:spPr>
          <a:xfrm rot="0">
            <a:off x="1028700" y="765175"/>
            <a:ext cx="15364872" cy="565018"/>
          </a:xfrm>
          <a:prstGeom prst="rect">
            <a:avLst/>
          </a:prstGeom>
        </p:spPr>
        <p:txBody>
          <a:bodyPr anchor="t" rtlCol="false" tIns="0" lIns="0" bIns="0" rIns="0">
            <a:spAutoFit/>
          </a:bodyPr>
          <a:lstStyle/>
          <a:p>
            <a:pPr>
              <a:lnSpc>
                <a:spcPts val="4399"/>
              </a:lnSpc>
            </a:pPr>
            <a:r>
              <a:rPr lang="en-US" spc="-39" sz="3999">
                <a:solidFill>
                  <a:srgbClr val="004AAD"/>
                </a:solidFill>
                <a:latin typeface="Be Vietnam Bold"/>
              </a:rPr>
              <a:t>7. Đánh giá độ hiệu quả của ứng dụng đa giao thức</a:t>
            </a:r>
          </a:p>
        </p:txBody>
      </p:sp>
      <p:sp>
        <p:nvSpPr>
          <p:cNvPr name="TextBox 5" id="5"/>
          <p:cNvSpPr txBox="true"/>
          <p:nvPr/>
        </p:nvSpPr>
        <p:spPr>
          <a:xfrm rot="0">
            <a:off x="1028700" y="6400760"/>
            <a:ext cx="16230600" cy="1813434"/>
          </a:xfrm>
          <a:prstGeom prst="rect">
            <a:avLst/>
          </a:prstGeom>
        </p:spPr>
        <p:txBody>
          <a:bodyPr anchor="t" rtlCol="false" tIns="0" lIns="0" bIns="0" rIns="0">
            <a:spAutoFit/>
          </a:bodyPr>
          <a:lstStyle/>
          <a:p>
            <a:pPr>
              <a:lnSpc>
                <a:spcPts val="5109"/>
              </a:lnSpc>
            </a:pPr>
            <a:r>
              <a:rPr lang="en-US" sz="3499">
                <a:solidFill>
                  <a:srgbClr val="000000"/>
                </a:solidFill>
                <a:latin typeface="Be Vietnam Bold"/>
              </a:rPr>
              <a:t>Nhận xét:</a:t>
            </a:r>
          </a:p>
          <a:p>
            <a:pPr marL="690876" indent="-345438" lvl="1">
              <a:lnSpc>
                <a:spcPts val="4671"/>
              </a:lnSpc>
              <a:buFont typeface="Arial"/>
              <a:buChar char="•"/>
            </a:pPr>
            <a:r>
              <a:rPr lang="en-US" sz="3199">
                <a:solidFill>
                  <a:srgbClr val="000000"/>
                </a:solidFill>
                <a:latin typeface="Be Vietnam"/>
              </a:rPr>
              <a:t>BLE hoạt động tốt nhờ cơ chế retransmission trên firmware dynamic multiprotocol</a:t>
            </a:r>
          </a:p>
        </p:txBody>
      </p:sp>
    </p:spTree>
  </p:cSld>
  <p:clrMapOvr>
    <a:masterClrMapping/>
  </p:clrMapOvr>
</p:sld>
</file>

<file path=ppt/slides/slide37.xml><?xml version="1.0" encoding="utf-8"?>
<p:sld xmlns:p="http://schemas.openxmlformats.org/presentationml/2006/main" xmlns:a="http://schemas.openxmlformats.org/drawingml/2006/main">
  <p:cSld>
    <p:bg>
      <p:bgPr>
        <a:solidFill>
          <a:srgbClr val="004AAD"/>
        </a:solidFill>
      </p:bgPr>
    </p:bg>
    <p:spTree>
      <p:nvGrpSpPr>
        <p:cNvPr id="1" name=""/>
        <p:cNvGrpSpPr/>
        <p:nvPr/>
      </p:nvGrpSpPr>
      <p:grpSpPr>
        <a:xfrm>
          <a:off x="0" y="0"/>
          <a:ext cx="0" cy="0"/>
          <a:chOff x="0" y="0"/>
          <a:chExt cx="0" cy="0"/>
        </a:xfrm>
      </p:grpSpPr>
      <p:sp>
        <p:nvSpPr>
          <p:cNvPr name="TextBox 2" id="2"/>
          <p:cNvSpPr txBox="true"/>
          <p:nvPr/>
        </p:nvSpPr>
        <p:spPr>
          <a:xfrm rot="0">
            <a:off x="911323" y="619125"/>
            <a:ext cx="1711691" cy="3727822"/>
          </a:xfrm>
          <a:prstGeom prst="rect">
            <a:avLst/>
          </a:prstGeom>
        </p:spPr>
        <p:txBody>
          <a:bodyPr anchor="t" rtlCol="false" tIns="0" lIns="0" bIns="0" rIns="0">
            <a:spAutoFit/>
          </a:bodyPr>
          <a:lstStyle/>
          <a:p>
            <a:pPr algn="ctr">
              <a:lnSpc>
                <a:spcPts val="30482"/>
              </a:lnSpc>
            </a:pPr>
            <a:r>
              <a:rPr lang="en-US" sz="21773">
                <a:solidFill>
                  <a:srgbClr val="FFFFFF"/>
                </a:solidFill>
                <a:latin typeface="Be Vietnam Bold"/>
              </a:rPr>
              <a:t>4</a:t>
            </a:r>
          </a:p>
        </p:txBody>
      </p:sp>
      <p:sp>
        <p:nvSpPr>
          <p:cNvPr name="TextBox 3" id="3"/>
          <p:cNvSpPr txBox="true"/>
          <p:nvPr/>
        </p:nvSpPr>
        <p:spPr>
          <a:xfrm rot="0">
            <a:off x="1028700" y="4578350"/>
            <a:ext cx="15364872" cy="565150"/>
          </a:xfrm>
          <a:prstGeom prst="rect">
            <a:avLst/>
          </a:prstGeom>
        </p:spPr>
        <p:txBody>
          <a:bodyPr anchor="t" rtlCol="false" tIns="0" lIns="0" bIns="0" rIns="0">
            <a:spAutoFit/>
          </a:bodyPr>
          <a:lstStyle/>
          <a:p>
            <a:pPr>
              <a:lnSpc>
                <a:spcPts val="4399"/>
              </a:lnSpc>
            </a:pPr>
            <a:r>
              <a:rPr lang="en-US" spc="-39" sz="3999">
                <a:solidFill>
                  <a:srgbClr val="FFFFFF"/>
                </a:solidFill>
                <a:latin typeface="Be Vietnam Bold"/>
              </a:rPr>
              <a:t>Kết luận và hướng phát triển</a:t>
            </a:r>
          </a:p>
        </p:txBody>
      </p:sp>
    </p:spTree>
  </p:cSld>
  <p:clrMapOvr>
    <a:masterClrMapping/>
  </p:clrMapOvr>
</p:sld>
</file>

<file path=ppt/slides/slide38.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1028700" y="765175"/>
            <a:ext cx="15364872" cy="565018"/>
          </a:xfrm>
          <a:prstGeom prst="rect">
            <a:avLst/>
          </a:prstGeom>
        </p:spPr>
        <p:txBody>
          <a:bodyPr anchor="t" rtlCol="false" tIns="0" lIns="0" bIns="0" rIns="0">
            <a:spAutoFit/>
          </a:bodyPr>
          <a:lstStyle/>
          <a:p>
            <a:pPr>
              <a:lnSpc>
                <a:spcPts val="4399"/>
              </a:lnSpc>
            </a:pPr>
            <a:r>
              <a:rPr lang="en-US" spc="-39" sz="3999">
                <a:solidFill>
                  <a:srgbClr val="004AAD"/>
                </a:solidFill>
                <a:latin typeface="Be Vietnam Bold"/>
              </a:rPr>
              <a:t>Kết luận</a:t>
            </a:r>
          </a:p>
        </p:txBody>
      </p:sp>
      <p:sp>
        <p:nvSpPr>
          <p:cNvPr name="TextBox 3" id="3"/>
          <p:cNvSpPr txBox="true"/>
          <p:nvPr/>
        </p:nvSpPr>
        <p:spPr>
          <a:xfrm rot="0">
            <a:off x="1028700" y="2250177"/>
            <a:ext cx="16436782" cy="7017132"/>
          </a:xfrm>
          <a:prstGeom prst="rect">
            <a:avLst/>
          </a:prstGeom>
        </p:spPr>
        <p:txBody>
          <a:bodyPr anchor="t" rtlCol="false" tIns="0" lIns="0" bIns="0" rIns="0">
            <a:spAutoFit/>
          </a:bodyPr>
          <a:lstStyle/>
          <a:p>
            <a:pPr marL="690876" indent="-345438" lvl="1">
              <a:lnSpc>
                <a:spcPts val="5183"/>
              </a:lnSpc>
              <a:buFont typeface="Arial"/>
              <a:buChar char="•"/>
            </a:pPr>
            <a:r>
              <a:rPr lang="en-US" sz="3199">
                <a:solidFill>
                  <a:srgbClr val="1B1B1B"/>
                </a:solidFill>
                <a:latin typeface="Be Vietnam"/>
              </a:rPr>
              <a:t>Thu thập các thông số của mạng Thread, Zigbee và BLE dựa trên System-on-Chip Nordic Semiconductor nRF52840. </a:t>
            </a:r>
          </a:p>
          <a:p>
            <a:pPr marL="690876" indent="-345438" lvl="1">
              <a:lnSpc>
                <a:spcPts val="5183"/>
              </a:lnSpc>
              <a:buFont typeface="Arial"/>
              <a:buChar char="•"/>
            </a:pPr>
            <a:r>
              <a:rPr lang="en-US" sz="3199">
                <a:solidFill>
                  <a:srgbClr val="1B1B1B"/>
                </a:solidFill>
                <a:latin typeface="Be Vietnam"/>
              </a:rPr>
              <a:t>Mở rộng trên phần cứng của CC2538 (Texas Instrument) và EFR32 (Silabs), </a:t>
            </a:r>
          </a:p>
          <a:p>
            <a:pPr marL="690876" indent="-345438" lvl="1">
              <a:lnSpc>
                <a:spcPts val="5183"/>
              </a:lnSpc>
              <a:buFont typeface="Arial"/>
              <a:buChar char="•"/>
            </a:pPr>
            <a:r>
              <a:rPr lang="en-US" sz="3199">
                <a:solidFill>
                  <a:srgbClr val="1B1B1B"/>
                </a:solidFill>
                <a:latin typeface="Be Vietnam"/>
              </a:rPr>
              <a:t>Thực hiện các kịch bản đánh giá trong môi trường hoạt động lý tưởng, thực tế.</a:t>
            </a:r>
          </a:p>
          <a:p>
            <a:pPr marL="690876" indent="-345438" lvl="1">
              <a:lnSpc>
                <a:spcPts val="5183"/>
              </a:lnSpc>
              <a:buFont typeface="Arial"/>
              <a:buChar char="•"/>
            </a:pPr>
            <a:r>
              <a:rPr lang="en-US" sz="3199">
                <a:solidFill>
                  <a:srgbClr val="1B1B1B"/>
                </a:solidFill>
                <a:latin typeface="Be Vietnam"/>
              </a:rPr>
              <a:t>T</a:t>
            </a:r>
            <a:r>
              <a:rPr lang="en-US" sz="3199">
                <a:solidFill>
                  <a:srgbClr val="1B1B1B"/>
                </a:solidFill>
                <a:latin typeface="Arimo"/>
              </a:rPr>
              <a:t>hực hiện phần mềm nhúng điều khiển đèn LED dựa trên nền tảng System-on-Chip Nordic Semiconductor nRF52840 hỗ trợ đa giao thức động (dynamic multi-protocol). </a:t>
            </a:r>
          </a:p>
          <a:p>
            <a:pPr marL="690876" indent="-345438" lvl="1">
              <a:lnSpc>
                <a:spcPts val="5183"/>
              </a:lnSpc>
              <a:buFont typeface="Arial"/>
              <a:buChar char="•"/>
            </a:pPr>
            <a:r>
              <a:rPr lang="en-US" sz="3199">
                <a:solidFill>
                  <a:srgbClr val="1B1B1B"/>
                </a:solidFill>
                <a:latin typeface="Be Vietnam"/>
              </a:rPr>
              <a:t>X</a:t>
            </a:r>
            <a:r>
              <a:rPr lang="en-US" sz="3199">
                <a:solidFill>
                  <a:srgbClr val="1B1B1B"/>
                </a:solidFill>
                <a:latin typeface="Arimo"/>
              </a:rPr>
              <a:t>ây dựng thành công BLE/Thread Forwarding service.</a:t>
            </a:r>
          </a:p>
          <a:p>
            <a:pPr marL="690876" indent="-345438" lvl="1">
              <a:lnSpc>
                <a:spcPts val="5183"/>
              </a:lnSpc>
              <a:buFont typeface="Arial"/>
              <a:buChar char="•"/>
            </a:pPr>
            <a:r>
              <a:rPr lang="en-US" sz="3199">
                <a:solidFill>
                  <a:srgbClr val="1B1B1B"/>
                </a:solidFill>
                <a:latin typeface="Arimo"/>
              </a:rPr>
              <a:t>Xây dựng ứng dụng Android để smartphone tương tác với các node trong mạng Thread thông qua giao thức Bluetooth Low Energy</a:t>
            </a:r>
          </a:p>
          <a:p>
            <a:pPr>
              <a:lnSpc>
                <a:spcPts val="3499"/>
              </a:lnSpc>
            </a:pPr>
          </a:p>
        </p:txBody>
      </p:sp>
    </p:spTree>
  </p:cSld>
  <p:clrMapOvr>
    <a:masterClrMapping/>
  </p:clrMapOvr>
</p:sld>
</file>

<file path=ppt/slides/slide39.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1028700" y="765175"/>
            <a:ext cx="15364872" cy="565150"/>
          </a:xfrm>
          <a:prstGeom prst="rect">
            <a:avLst/>
          </a:prstGeom>
        </p:spPr>
        <p:txBody>
          <a:bodyPr anchor="t" rtlCol="false" tIns="0" lIns="0" bIns="0" rIns="0">
            <a:spAutoFit/>
          </a:bodyPr>
          <a:lstStyle/>
          <a:p>
            <a:pPr>
              <a:lnSpc>
                <a:spcPts val="4399"/>
              </a:lnSpc>
            </a:pPr>
            <a:r>
              <a:rPr lang="en-US" spc="-39" sz="3999">
                <a:solidFill>
                  <a:srgbClr val="004AAD"/>
                </a:solidFill>
                <a:latin typeface="Be Vietnam Bold"/>
              </a:rPr>
              <a:t>Sản phẩm đề tài</a:t>
            </a:r>
          </a:p>
        </p:txBody>
      </p:sp>
      <p:sp>
        <p:nvSpPr>
          <p:cNvPr name="TextBox 3" id="3"/>
          <p:cNvSpPr txBox="true"/>
          <p:nvPr/>
        </p:nvSpPr>
        <p:spPr>
          <a:xfrm rot="0">
            <a:off x="1028700" y="2250177"/>
            <a:ext cx="16436782" cy="2582038"/>
          </a:xfrm>
          <a:prstGeom prst="rect">
            <a:avLst/>
          </a:prstGeom>
        </p:spPr>
        <p:txBody>
          <a:bodyPr anchor="t" rtlCol="false" tIns="0" lIns="0" bIns="0" rIns="0">
            <a:spAutoFit/>
          </a:bodyPr>
          <a:lstStyle/>
          <a:p>
            <a:pPr marL="690876" indent="-345438" lvl="1">
              <a:lnSpc>
                <a:spcPts val="5183"/>
              </a:lnSpc>
              <a:buFont typeface="Arial"/>
              <a:buChar char="•"/>
            </a:pPr>
            <a:r>
              <a:rPr lang="en-US" sz="3199">
                <a:solidFill>
                  <a:srgbClr val="1B1B1B"/>
                </a:solidFill>
                <a:latin typeface="Be Vietnam"/>
              </a:rPr>
              <a:t>Sản phẩm demo</a:t>
            </a:r>
          </a:p>
          <a:p>
            <a:pPr marL="690876" indent="-345438" lvl="1">
              <a:lnSpc>
                <a:spcPts val="5183"/>
              </a:lnSpc>
              <a:buFont typeface="Arial"/>
              <a:buChar char="•"/>
            </a:pPr>
            <a:r>
              <a:rPr lang="en-US" sz="3199">
                <a:solidFill>
                  <a:srgbClr val="1B1B1B"/>
                </a:solidFill>
                <a:latin typeface="Be Vietnam"/>
              </a:rPr>
              <a:t>Bài báo đăng kỷ yếu Hội nghị Khoa học và Công nghệ Trẻ Bách Khoa 2022 (tháng 4/2022)</a:t>
            </a:r>
          </a:p>
          <a:p>
            <a:pPr marL="690876" indent="-345438" lvl="1">
              <a:lnSpc>
                <a:spcPts val="5183"/>
              </a:lnSpc>
              <a:buFont typeface="Arial"/>
              <a:buChar char="•"/>
            </a:pPr>
            <a:r>
              <a:rPr lang="en-US" sz="3199">
                <a:solidFill>
                  <a:srgbClr val="1B1B1B"/>
                </a:solidFill>
                <a:latin typeface="Be Vietnam"/>
              </a:rPr>
              <a:t>Kết quả hiện tại cho thông số tốt hơn</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3"/>
          <a:srcRect l="0" t="0" r="0" b="0"/>
          <a:stretch>
            <a:fillRect/>
          </a:stretch>
        </p:blipFill>
        <p:spPr>
          <a:xfrm flipH="false" flipV="false" rot="0">
            <a:off x="1147625" y="4932680"/>
            <a:ext cx="7362878" cy="4231539"/>
          </a:xfrm>
          <a:prstGeom prst="rect">
            <a:avLst/>
          </a:prstGeom>
        </p:spPr>
      </p:pic>
      <p:pic>
        <p:nvPicPr>
          <p:cNvPr name="Picture 3" id="3"/>
          <p:cNvPicPr>
            <a:picLocks noChangeAspect="true"/>
          </p:cNvPicPr>
          <p:nvPr/>
        </p:nvPicPr>
        <p:blipFill>
          <a:blip r:embed="rId4"/>
          <a:srcRect l="0" t="0" r="0" b="0"/>
          <a:stretch>
            <a:fillRect/>
          </a:stretch>
        </p:blipFill>
        <p:spPr>
          <a:xfrm flipH="false" flipV="false" rot="0">
            <a:off x="9669943" y="5441605"/>
            <a:ext cx="4835267" cy="2895191"/>
          </a:xfrm>
          <a:prstGeom prst="rect">
            <a:avLst/>
          </a:prstGeom>
        </p:spPr>
      </p:pic>
      <p:pic>
        <p:nvPicPr>
          <p:cNvPr name="Picture 4" id="4"/>
          <p:cNvPicPr>
            <a:picLocks noChangeAspect="true"/>
          </p:cNvPicPr>
          <p:nvPr/>
        </p:nvPicPr>
        <p:blipFill>
          <a:blip r:embed="rId5"/>
          <a:srcRect l="2278" t="0" r="2278" b="0"/>
          <a:stretch>
            <a:fillRect/>
          </a:stretch>
        </p:blipFill>
        <p:spPr>
          <a:xfrm flipH="false" flipV="false" rot="0">
            <a:off x="9669943" y="8146676"/>
            <a:ext cx="5939524" cy="1605158"/>
          </a:xfrm>
          <a:prstGeom prst="rect">
            <a:avLst/>
          </a:prstGeom>
        </p:spPr>
      </p:pic>
      <p:sp>
        <p:nvSpPr>
          <p:cNvPr name="TextBox 5" id="5"/>
          <p:cNvSpPr txBox="true"/>
          <p:nvPr/>
        </p:nvSpPr>
        <p:spPr>
          <a:xfrm rot="0">
            <a:off x="1028700" y="766233"/>
            <a:ext cx="15364872" cy="565150"/>
          </a:xfrm>
          <a:prstGeom prst="rect">
            <a:avLst/>
          </a:prstGeom>
        </p:spPr>
        <p:txBody>
          <a:bodyPr anchor="t" rtlCol="false" tIns="0" lIns="0" bIns="0" rIns="0">
            <a:spAutoFit/>
          </a:bodyPr>
          <a:lstStyle/>
          <a:p>
            <a:pPr>
              <a:lnSpc>
                <a:spcPts val="4399"/>
              </a:lnSpc>
            </a:pPr>
            <a:r>
              <a:rPr lang="en-US" spc="-39" sz="3999">
                <a:solidFill>
                  <a:srgbClr val="004AAD"/>
                </a:solidFill>
                <a:latin typeface="Be Vietnam Bold"/>
              </a:rPr>
              <a:t>Tình hình nghiên cứu</a:t>
            </a:r>
          </a:p>
        </p:txBody>
      </p:sp>
      <p:sp>
        <p:nvSpPr>
          <p:cNvPr name="TextBox 6" id="6"/>
          <p:cNvSpPr txBox="true"/>
          <p:nvPr/>
        </p:nvSpPr>
        <p:spPr>
          <a:xfrm rot="0">
            <a:off x="1028700" y="1644962"/>
            <a:ext cx="3180979" cy="501650"/>
          </a:xfrm>
          <a:prstGeom prst="rect">
            <a:avLst/>
          </a:prstGeom>
        </p:spPr>
        <p:txBody>
          <a:bodyPr anchor="t" rtlCol="false" tIns="0" lIns="0" bIns="0" rIns="0">
            <a:spAutoFit/>
          </a:bodyPr>
          <a:lstStyle/>
          <a:p>
            <a:pPr>
              <a:lnSpc>
                <a:spcPts val="3849"/>
              </a:lnSpc>
            </a:pPr>
            <a:r>
              <a:rPr lang="en-US" spc="-34" sz="3499">
                <a:solidFill>
                  <a:srgbClr val="000000"/>
                </a:solidFill>
                <a:latin typeface="Be Vietnam Bold"/>
              </a:rPr>
              <a:t>Trong nước</a:t>
            </a:r>
          </a:p>
        </p:txBody>
      </p:sp>
      <p:sp>
        <p:nvSpPr>
          <p:cNvPr name="TextBox 7" id="7"/>
          <p:cNvSpPr txBox="true"/>
          <p:nvPr/>
        </p:nvSpPr>
        <p:spPr>
          <a:xfrm rot="0">
            <a:off x="9144000" y="1654487"/>
            <a:ext cx="15364872" cy="471805"/>
          </a:xfrm>
          <a:prstGeom prst="rect">
            <a:avLst/>
          </a:prstGeom>
        </p:spPr>
        <p:txBody>
          <a:bodyPr anchor="t" rtlCol="false" tIns="0" lIns="0" bIns="0" rIns="0">
            <a:spAutoFit/>
          </a:bodyPr>
          <a:lstStyle/>
          <a:p>
            <a:pPr>
              <a:lnSpc>
                <a:spcPts val="3739"/>
              </a:lnSpc>
            </a:pPr>
            <a:r>
              <a:rPr lang="en-US" spc="-33" sz="3399">
                <a:solidFill>
                  <a:srgbClr val="000000"/>
                </a:solidFill>
                <a:latin typeface="Be Vietnam Bold"/>
              </a:rPr>
              <a:t>Ngoài nước</a:t>
            </a:r>
          </a:p>
        </p:txBody>
      </p:sp>
      <p:sp>
        <p:nvSpPr>
          <p:cNvPr name="TextBox 8" id="8"/>
          <p:cNvSpPr txBox="true"/>
          <p:nvPr/>
        </p:nvSpPr>
        <p:spPr>
          <a:xfrm rot="0">
            <a:off x="1028700" y="2319655"/>
            <a:ext cx="7481803" cy="1736725"/>
          </a:xfrm>
          <a:prstGeom prst="rect">
            <a:avLst/>
          </a:prstGeom>
        </p:spPr>
        <p:txBody>
          <a:bodyPr anchor="t" rtlCol="false" tIns="0" lIns="0" bIns="0" rIns="0">
            <a:spAutoFit/>
          </a:bodyPr>
          <a:lstStyle/>
          <a:p>
            <a:pPr marL="539749" indent="-269875" lvl="1">
              <a:lnSpc>
                <a:spcPts val="3499"/>
              </a:lnSpc>
              <a:buFont typeface="Arial"/>
              <a:buChar char="•"/>
            </a:pPr>
            <a:r>
              <a:rPr lang="en-US" sz="2499">
                <a:solidFill>
                  <a:srgbClr val="1B1B1B"/>
                </a:solidFill>
                <a:latin typeface="Be Vietnam"/>
              </a:rPr>
              <a:t>Hạn chế cơ sở hạn tầng, chi phí nghiên cứu và thị trường nên thời điểm này chỉ là giai đoạn sơ khai. </a:t>
            </a:r>
          </a:p>
          <a:p>
            <a:pPr marL="539749" indent="-269875" lvl="1">
              <a:lnSpc>
                <a:spcPts val="3499"/>
              </a:lnSpc>
              <a:buFont typeface="Arial"/>
              <a:buChar char="•"/>
            </a:pPr>
            <a:r>
              <a:rPr lang="en-US" sz="2499">
                <a:solidFill>
                  <a:srgbClr val="1B1B1B"/>
                </a:solidFill>
                <a:latin typeface="Be Vietnam"/>
              </a:rPr>
              <a:t>Đa số sử dụng công nghệ Zigbee và BLE. </a:t>
            </a:r>
          </a:p>
        </p:txBody>
      </p:sp>
      <p:sp>
        <p:nvSpPr>
          <p:cNvPr name="TextBox 9" id="9"/>
          <p:cNvSpPr txBox="true"/>
          <p:nvPr/>
        </p:nvSpPr>
        <p:spPr>
          <a:xfrm rot="0">
            <a:off x="9144000" y="2319655"/>
            <a:ext cx="8115300" cy="2613025"/>
          </a:xfrm>
          <a:prstGeom prst="rect">
            <a:avLst/>
          </a:prstGeom>
        </p:spPr>
        <p:txBody>
          <a:bodyPr anchor="t" rtlCol="false" tIns="0" lIns="0" bIns="0" rIns="0">
            <a:spAutoFit/>
          </a:bodyPr>
          <a:lstStyle/>
          <a:p>
            <a:pPr marL="539749" indent="-269875" lvl="1">
              <a:lnSpc>
                <a:spcPts val="3499"/>
              </a:lnSpc>
              <a:buFont typeface="Arial"/>
              <a:buChar char="•"/>
            </a:pPr>
            <a:r>
              <a:rPr lang="en-US" sz="2499">
                <a:solidFill>
                  <a:srgbClr val="1B1B1B"/>
                </a:solidFill>
                <a:latin typeface="Be Vietnam"/>
              </a:rPr>
              <a:t>Có nhiều bài báo khoa học nghiên cứu về Multiprotocol.</a:t>
            </a:r>
          </a:p>
          <a:p>
            <a:pPr marL="539749" indent="-269875" lvl="1">
              <a:lnSpc>
                <a:spcPts val="3499"/>
              </a:lnSpc>
              <a:buFont typeface="Arial"/>
              <a:buChar char="•"/>
            </a:pPr>
            <a:r>
              <a:rPr lang="en-US" sz="2499">
                <a:solidFill>
                  <a:srgbClr val="1B1B1B"/>
                </a:solidFill>
                <a:latin typeface="Be Vietnam"/>
              </a:rPr>
              <a:t>Nhiều hãng công nghệ lớn khai thác Dynamic Multiprotocol</a:t>
            </a:r>
          </a:p>
          <a:p>
            <a:pPr marL="539749" indent="-269875" lvl="1">
              <a:lnSpc>
                <a:spcPts val="3499"/>
              </a:lnSpc>
              <a:buFont typeface="Arial"/>
              <a:buChar char="•"/>
            </a:pPr>
            <a:r>
              <a:rPr lang="en-US" sz="2499">
                <a:solidFill>
                  <a:srgbClr val="1B1B1B"/>
                </a:solidFill>
                <a:latin typeface="Be Vietnam"/>
              </a:rPr>
              <a:t>Các nhà sản xuất đã bắt đầu tích hợp ứng dụng đa giao thức động vào sản phẩm thương mại.</a:t>
            </a:r>
          </a:p>
        </p:txBody>
      </p:sp>
    </p:spTree>
  </p:cSld>
  <p:clrMapOvr>
    <a:masterClrMapping/>
  </p:clrMapOvr>
</p:sld>
</file>

<file path=ppt/slides/slide40.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1028700" y="765175"/>
            <a:ext cx="15364872" cy="565018"/>
          </a:xfrm>
          <a:prstGeom prst="rect">
            <a:avLst/>
          </a:prstGeom>
        </p:spPr>
        <p:txBody>
          <a:bodyPr anchor="t" rtlCol="false" tIns="0" lIns="0" bIns="0" rIns="0">
            <a:spAutoFit/>
          </a:bodyPr>
          <a:lstStyle/>
          <a:p>
            <a:pPr>
              <a:lnSpc>
                <a:spcPts val="4399"/>
              </a:lnSpc>
            </a:pPr>
            <a:r>
              <a:rPr lang="en-US" spc="-39" sz="3999">
                <a:solidFill>
                  <a:srgbClr val="004AAD"/>
                </a:solidFill>
                <a:latin typeface="Be Vietnam Bold"/>
              </a:rPr>
              <a:t>Phương hướng phát triển</a:t>
            </a:r>
          </a:p>
        </p:txBody>
      </p:sp>
      <p:sp>
        <p:nvSpPr>
          <p:cNvPr name="TextBox 3" id="3"/>
          <p:cNvSpPr txBox="true"/>
          <p:nvPr/>
        </p:nvSpPr>
        <p:spPr>
          <a:xfrm rot="0">
            <a:off x="1028700" y="2350362"/>
            <a:ext cx="16436782" cy="2306956"/>
          </a:xfrm>
          <a:prstGeom prst="rect">
            <a:avLst/>
          </a:prstGeom>
        </p:spPr>
        <p:txBody>
          <a:bodyPr anchor="t" rtlCol="false" tIns="0" lIns="0" bIns="0" rIns="0">
            <a:spAutoFit/>
          </a:bodyPr>
          <a:lstStyle/>
          <a:p>
            <a:pPr marL="712465" indent="-356233" lvl="1">
              <a:lnSpc>
                <a:spcPts val="4619"/>
              </a:lnSpc>
              <a:buFont typeface="Arial"/>
              <a:buChar char="•"/>
            </a:pPr>
            <a:r>
              <a:rPr lang="en-US" sz="3299">
                <a:solidFill>
                  <a:srgbClr val="1B1B1B"/>
                </a:solidFill>
                <a:latin typeface="Be Vietnam"/>
              </a:rPr>
              <a:t>Tích hợp Bluetooth Mesh </a:t>
            </a:r>
          </a:p>
          <a:p>
            <a:pPr marL="712465" indent="-356233" lvl="1">
              <a:lnSpc>
                <a:spcPts val="4619"/>
              </a:lnSpc>
              <a:buFont typeface="Arial"/>
              <a:buChar char="•"/>
            </a:pPr>
            <a:r>
              <a:rPr lang="en-US" sz="3299">
                <a:solidFill>
                  <a:srgbClr val="1B1B1B"/>
                </a:solidFill>
                <a:latin typeface="Be Vietnam"/>
              </a:rPr>
              <a:t>Thực hiện trên nhiều phần cứng hơn</a:t>
            </a:r>
          </a:p>
          <a:p>
            <a:pPr marL="712465" indent="-356233" lvl="1">
              <a:lnSpc>
                <a:spcPts val="4619"/>
              </a:lnSpc>
              <a:buFont typeface="Arial"/>
              <a:buChar char="•"/>
            </a:pPr>
            <a:r>
              <a:rPr lang="en-US" sz="3299">
                <a:solidFill>
                  <a:srgbClr val="1B1B1B"/>
                </a:solidFill>
                <a:latin typeface="Be Vietnam"/>
              </a:rPr>
              <a:t>Zigbee/BLE Forwarding Service</a:t>
            </a:r>
          </a:p>
          <a:p>
            <a:pPr>
              <a:lnSpc>
                <a:spcPts val="4619"/>
              </a:lnSpc>
            </a:pPr>
          </a:p>
        </p:txBody>
      </p:sp>
    </p:spTree>
  </p:cSld>
  <p:clrMapOvr>
    <a:masterClrMapping/>
  </p:clrMapOvr>
</p:sld>
</file>

<file path=ppt/slides/slide4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TextBox 2" id="2"/>
          <p:cNvSpPr txBox="true"/>
          <p:nvPr/>
        </p:nvSpPr>
        <p:spPr>
          <a:xfrm rot="0">
            <a:off x="1329713" y="5191125"/>
            <a:ext cx="15628574" cy="579794"/>
          </a:xfrm>
          <a:prstGeom prst="rect">
            <a:avLst/>
          </a:prstGeom>
        </p:spPr>
        <p:txBody>
          <a:bodyPr anchor="t" rtlCol="false" tIns="0" lIns="0" bIns="0" rIns="0">
            <a:spAutoFit/>
          </a:bodyPr>
          <a:lstStyle/>
          <a:p>
            <a:pPr algn="ctr">
              <a:lnSpc>
                <a:spcPts val="4576"/>
              </a:lnSpc>
            </a:pPr>
            <a:r>
              <a:rPr lang="en-US" spc="-41" sz="4160">
                <a:solidFill>
                  <a:srgbClr val="FFFFFF"/>
                </a:solidFill>
                <a:latin typeface="Be Vietnam Bold"/>
              </a:rPr>
              <a:t>Cám ơn thầy cô và các bạn đã lắng nghe</a:t>
            </a:r>
          </a:p>
        </p:txBody>
      </p:sp>
      <p:pic>
        <p:nvPicPr>
          <p:cNvPr name="Picture 3" id="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5048636" y="688759"/>
            <a:ext cx="2210664" cy="2486432"/>
          </a:xfrm>
          <a:prstGeom prst="rect">
            <a:avLst/>
          </a:prstGeom>
        </p:spPr>
      </p:pic>
    </p:spTree>
  </p:cSld>
  <p:clrMapOvr>
    <a:masterClrMapping/>
  </p:clrMapOvr>
</p:sld>
</file>

<file path=ppt/slides/slide5.xml><?xml version="1.0" encoding="utf-8"?>
<p:sld xmlns:p="http://schemas.openxmlformats.org/presentationml/2006/main" xmlns:a="http://schemas.openxmlformats.org/drawingml/2006/main">
  <p:cSld>
    <p:bg>
      <p:bgPr>
        <a:solidFill>
          <a:srgbClr val="004AAD"/>
        </a:solidFill>
      </p:bgPr>
    </p:bg>
    <p:spTree>
      <p:nvGrpSpPr>
        <p:cNvPr id="1" name=""/>
        <p:cNvGrpSpPr/>
        <p:nvPr/>
      </p:nvGrpSpPr>
      <p:grpSpPr>
        <a:xfrm>
          <a:off x="0" y="0"/>
          <a:ext cx="0" cy="0"/>
          <a:chOff x="0" y="0"/>
          <a:chExt cx="0" cy="0"/>
        </a:xfrm>
      </p:grpSpPr>
      <p:sp>
        <p:nvSpPr>
          <p:cNvPr name="TextBox 2" id="2"/>
          <p:cNvSpPr txBox="true"/>
          <p:nvPr/>
        </p:nvSpPr>
        <p:spPr>
          <a:xfrm rot="0">
            <a:off x="940307" y="619125"/>
            <a:ext cx="1653723" cy="3727822"/>
          </a:xfrm>
          <a:prstGeom prst="rect">
            <a:avLst/>
          </a:prstGeom>
        </p:spPr>
        <p:txBody>
          <a:bodyPr anchor="t" rtlCol="false" tIns="0" lIns="0" bIns="0" rIns="0">
            <a:spAutoFit/>
          </a:bodyPr>
          <a:lstStyle/>
          <a:p>
            <a:pPr algn="ctr">
              <a:lnSpc>
                <a:spcPts val="30482"/>
              </a:lnSpc>
            </a:pPr>
            <a:r>
              <a:rPr lang="en-US" sz="21773">
                <a:solidFill>
                  <a:srgbClr val="FFFFFF"/>
                </a:solidFill>
                <a:latin typeface="Be Vietnam Bold"/>
              </a:rPr>
              <a:t>2</a:t>
            </a:r>
          </a:p>
        </p:txBody>
      </p:sp>
      <p:sp>
        <p:nvSpPr>
          <p:cNvPr name="TextBox 3" id="3"/>
          <p:cNvSpPr txBox="true"/>
          <p:nvPr/>
        </p:nvSpPr>
        <p:spPr>
          <a:xfrm rot="0">
            <a:off x="1028700" y="4578350"/>
            <a:ext cx="15364872" cy="565150"/>
          </a:xfrm>
          <a:prstGeom prst="rect">
            <a:avLst/>
          </a:prstGeom>
        </p:spPr>
        <p:txBody>
          <a:bodyPr anchor="t" rtlCol="false" tIns="0" lIns="0" bIns="0" rIns="0">
            <a:spAutoFit/>
          </a:bodyPr>
          <a:lstStyle/>
          <a:p>
            <a:pPr>
              <a:lnSpc>
                <a:spcPts val="4399"/>
              </a:lnSpc>
            </a:pPr>
            <a:r>
              <a:rPr lang="en-US" spc="-39" sz="3999">
                <a:solidFill>
                  <a:srgbClr val="FFFFFF"/>
                </a:solidFill>
                <a:latin typeface="Be Vietnam Bold"/>
              </a:rPr>
              <a:t>Nội dung nghiên cứu</a:t>
            </a:r>
          </a:p>
        </p:txBody>
      </p:sp>
    </p:spTree>
  </p:cSld>
  <p:clrMapOvr>
    <a:masterClrMapping/>
  </p:clrMapOvr>
</p:sld>
</file>

<file path=ppt/slides/slide6.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1028700" y="1008794"/>
            <a:ext cx="15364872" cy="565150"/>
          </a:xfrm>
          <a:prstGeom prst="rect">
            <a:avLst/>
          </a:prstGeom>
        </p:spPr>
        <p:txBody>
          <a:bodyPr anchor="t" rtlCol="false" tIns="0" lIns="0" bIns="0" rIns="0">
            <a:spAutoFit/>
          </a:bodyPr>
          <a:lstStyle/>
          <a:p>
            <a:pPr>
              <a:lnSpc>
                <a:spcPts val="4399"/>
              </a:lnSpc>
            </a:pPr>
            <a:r>
              <a:rPr lang="en-US" spc="-39" sz="3999">
                <a:solidFill>
                  <a:srgbClr val="004AAD"/>
                </a:solidFill>
                <a:latin typeface="Be Vietnam Bold"/>
              </a:rPr>
              <a:t>Hướng nghiên cứu chính</a:t>
            </a:r>
          </a:p>
        </p:txBody>
      </p:sp>
      <p:sp>
        <p:nvSpPr>
          <p:cNvPr name="TextBox 3" id="3"/>
          <p:cNvSpPr txBox="true"/>
          <p:nvPr/>
        </p:nvSpPr>
        <p:spPr>
          <a:xfrm rot="0">
            <a:off x="1028700" y="1945903"/>
            <a:ext cx="15175320" cy="2060575"/>
          </a:xfrm>
          <a:prstGeom prst="rect">
            <a:avLst/>
          </a:prstGeom>
        </p:spPr>
        <p:txBody>
          <a:bodyPr anchor="t" rtlCol="false" tIns="0" lIns="0" bIns="0" rIns="0">
            <a:spAutoFit/>
          </a:bodyPr>
          <a:lstStyle/>
          <a:p>
            <a:pPr algn="just" marL="539749" indent="-269875" lvl="1">
              <a:lnSpc>
                <a:spcPts val="4174"/>
              </a:lnSpc>
              <a:buFont typeface="Arial"/>
              <a:buChar char="•"/>
            </a:pPr>
            <a:r>
              <a:rPr lang="en-US" sz="2499">
                <a:solidFill>
                  <a:srgbClr val="1B1B1B"/>
                </a:solidFill>
                <a:latin typeface="Be Vietnam"/>
              </a:rPr>
              <a:t>Thread, Zigbee và Bluetooth Low Energy (BLE) protocol</a:t>
            </a:r>
          </a:p>
          <a:p>
            <a:pPr algn="just" marL="539749" indent="-269875" lvl="1">
              <a:lnSpc>
                <a:spcPts val="4174"/>
              </a:lnSpc>
              <a:buFont typeface="Arial"/>
              <a:buChar char="•"/>
            </a:pPr>
            <a:r>
              <a:rPr lang="en-US" sz="2499">
                <a:solidFill>
                  <a:srgbClr val="1B1B1B"/>
                </a:solidFill>
                <a:latin typeface="Be Vietnam"/>
              </a:rPr>
              <a:t>Kỹ thuật Dynamic Multiprotocol: BLE và Thread/Zigbee</a:t>
            </a:r>
          </a:p>
          <a:p>
            <a:pPr marL="539749" indent="-269875" lvl="1">
              <a:lnSpc>
                <a:spcPts val="4174"/>
              </a:lnSpc>
              <a:buFont typeface="Arial"/>
              <a:buChar char="•"/>
            </a:pPr>
            <a:r>
              <a:rPr lang="en-US" sz="2499">
                <a:solidFill>
                  <a:srgbClr val="1B1B1B"/>
                </a:solidFill>
                <a:latin typeface="Be Vietnam"/>
              </a:rPr>
              <a:t>Điều khiển mạng Zigbee/Thread từ Internet sử dụng MQTT</a:t>
            </a:r>
          </a:p>
          <a:p>
            <a:pPr marL="539749" indent="-269875" lvl="1">
              <a:lnSpc>
                <a:spcPts val="4174"/>
              </a:lnSpc>
              <a:buFont typeface="Arial"/>
              <a:buChar char="•"/>
            </a:pPr>
            <a:r>
              <a:rPr lang="en-US" sz="2499">
                <a:solidFill>
                  <a:srgbClr val="1B1B1B"/>
                </a:solidFill>
                <a:latin typeface="Be Vietnam"/>
              </a:rPr>
              <a:t>BLE/Thread Forwarding Service </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4338121" y="7472545"/>
            <a:ext cx="9514866" cy="1810294"/>
            <a:chOff x="0" y="0"/>
            <a:chExt cx="3471049" cy="660400"/>
          </a:xfrm>
        </p:grpSpPr>
        <p:sp>
          <p:nvSpPr>
            <p:cNvPr name="Freeform 3" id="3"/>
            <p:cNvSpPr/>
            <p:nvPr/>
          </p:nvSpPr>
          <p:spPr>
            <a:xfrm>
              <a:off x="0" y="0"/>
              <a:ext cx="3471049" cy="660400"/>
            </a:xfrm>
            <a:custGeom>
              <a:avLst/>
              <a:gdLst/>
              <a:ahLst/>
              <a:cxnLst/>
              <a:rect r="r" b="b" t="t" l="l"/>
              <a:pathLst>
                <a:path h="660400" w="3471049">
                  <a:moveTo>
                    <a:pt x="3346589" y="660400"/>
                  </a:moveTo>
                  <a:lnTo>
                    <a:pt x="124460" y="660400"/>
                  </a:lnTo>
                  <a:cubicBezTo>
                    <a:pt x="55880" y="660400"/>
                    <a:pt x="0" y="604520"/>
                    <a:pt x="0" y="535940"/>
                  </a:cubicBezTo>
                  <a:lnTo>
                    <a:pt x="0" y="124460"/>
                  </a:lnTo>
                  <a:cubicBezTo>
                    <a:pt x="0" y="55880"/>
                    <a:pt x="55880" y="0"/>
                    <a:pt x="124460" y="0"/>
                  </a:cubicBezTo>
                  <a:lnTo>
                    <a:pt x="3346589" y="0"/>
                  </a:lnTo>
                  <a:cubicBezTo>
                    <a:pt x="3415169" y="0"/>
                    <a:pt x="3471049" y="55880"/>
                    <a:pt x="3471049" y="124460"/>
                  </a:cubicBezTo>
                  <a:lnTo>
                    <a:pt x="3471049" y="535940"/>
                  </a:lnTo>
                  <a:cubicBezTo>
                    <a:pt x="3471049" y="604520"/>
                    <a:pt x="3415169" y="660400"/>
                    <a:pt x="3346589" y="660400"/>
                  </a:cubicBezTo>
                  <a:close/>
                </a:path>
              </a:pathLst>
            </a:custGeom>
            <a:solidFill>
              <a:srgbClr val="004AAD"/>
            </a:solidFill>
          </p:spPr>
        </p:sp>
      </p:grpSp>
      <p:pic>
        <p:nvPicPr>
          <p:cNvPr name="Picture 4" id="4"/>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2064200">
            <a:off x="1899874" y="7820186"/>
            <a:ext cx="1930929" cy="545487"/>
          </a:xfrm>
          <a:prstGeom prst="rect">
            <a:avLst/>
          </a:prstGeom>
        </p:spPr>
      </p:pic>
      <p:sp>
        <p:nvSpPr>
          <p:cNvPr name="TextBox 5" id="5"/>
          <p:cNvSpPr txBox="true"/>
          <p:nvPr/>
        </p:nvSpPr>
        <p:spPr>
          <a:xfrm rot="0">
            <a:off x="1028700" y="1008794"/>
            <a:ext cx="15364872" cy="565150"/>
          </a:xfrm>
          <a:prstGeom prst="rect">
            <a:avLst/>
          </a:prstGeom>
        </p:spPr>
        <p:txBody>
          <a:bodyPr anchor="t" rtlCol="false" tIns="0" lIns="0" bIns="0" rIns="0">
            <a:spAutoFit/>
          </a:bodyPr>
          <a:lstStyle/>
          <a:p>
            <a:pPr>
              <a:lnSpc>
                <a:spcPts val="4399"/>
              </a:lnSpc>
            </a:pPr>
            <a:r>
              <a:rPr lang="en-US" spc="-39" sz="3999">
                <a:solidFill>
                  <a:srgbClr val="004AAD"/>
                </a:solidFill>
                <a:latin typeface="Be Vietnam Bold"/>
              </a:rPr>
              <a:t>Dynamic Multiprotocol: BLE + Thread/Zigbee</a:t>
            </a:r>
          </a:p>
        </p:txBody>
      </p:sp>
      <p:grpSp>
        <p:nvGrpSpPr>
          <p:cNvPr name="Group 6" id="6"/>
          <p:cNvGrpSpPr/>
          <p:nvPr/>
        </p:nvGrpSpPr>
        <p:grpSpPr>
          <a:xfrm rot="0">
            <a:off x="8711136" y="2070880"/>
            <a:ext cx="8332957" cy="1514611"/>
            <a:chOff x="0" y="0"/>
            <a:chExt cx="11110609" cy="2019481"/>
          </a:xfrm>
        </p:grpSpPr>
        <p:sp>
          <p:nvSpPr>
            <p:cNvPr name="TextBox 7" id="7"/>
            <p:cNvSpPr txBox="true"/>
            <p:nvPr/>
          </p:nvSpPr>
          <p:spPr>
            <a:xfrm rot="0">
              <a:off x="0" y="19050"/>
              <a:ext cx="1592209" cy="590550"/>
            </a:xfrm>
            <a:prstGeom prst="rect">
              <a:avLst/>
            </a:prstGeom>
          </p:spPr>
          <p:txBody>
            <a:bodyPr anchor="t" rtlCol="false" tIns="0" lIns="0" bIns="0" rIns="0">
              <a:spAutoFit/>
            </a:bodyPr>
            <a:lstStyle/>
            <a:p>
              <a:pPr>
                <a:lnSpc>
                  <a:spcPts val="3300"/>
                </a:lnSpc>
              </a:pPr>
              <a:r>
                <a:rPr lang="en-US" spc="-30" sz="3000">
                  <a:solidFill>
                    <a:srgbClr val="000000"/>
                  </a:solidFill>
                  <a:latin typeface="Be Vietnam Bold"/>
                </a:rPr>
                <a:t>BLE</a:t>
              </a:r>
            </a:p>
          </p:txBody>
        </p:sp>
        <p:sp>
          <p:nvSpPr>
            <p:cNvPr name="TextBox 8" id="8"/>
            <p:cNvSpPr txBox="true"/>
            <p:nvPr/>
          </p:nvSpPr>
          <p:spPr>
            <a:xfrm rot="0">
              <a:off x="0" y="888123"/>
              <a:ext cx="11110609" cy="1131358"/>
            </a:xfrm>
            <a:prstGeom prst="rect">
              <a:avLst/>
            </a:prstGeom>
          </p:spPr>
          <p:txBody>
            <a:bodyPr anchor="t" rtlCol="false" tIns="0" lIns="0" bIns="0" rIns="0">
              <a:spAutoFit/>
            </a:bodyPr>
            <a:lstStyle/>
            <a:p>
              <a:pPr marL="539749" indent="-269875" lvl="1">
                <a:lnSpc>
                  <a:spcPts val="3499"/>
                </a:lnSpc>
                <a:buFont typeface="Arial"/>
                <a:buChar char="•"/>
              </a:pPr>
              <a:r>
                <a:rPr lang="en-US" sz="2499">
                  <a:solidFill>
                    <a:srgbClr val="1B1B1B"/>
                  </a:solidFill>
                  <a:latin typeface="Be Vietnam"/>
                </a:rPr>
                <a:t>Phổ biến, có trên các thiết bị di động</a:t>
              </a:r>
            </a:p>
            <a:p>
              <a:pPr marL="539749" indent="-269875" lvl="1">
                <a:lnSpc>
                  <a:spcPts val="3499"/>
                </a:lnSpc>
                <a:buFont typeface="Arial"/>
                <a:buChar char="•"/>
              </a:pPr>
              <a:r>
                <a:rPr lang="en-US" sz="2499">
                  <a:solidFill>
                    <a:srgbClr val="1B1B1B"/>
                  </a:solidFill>
                  <a:latin typeface="Be Vietnam"/>
                </a:rPr>
                <a:t>Không hỗ trợ nền IP </a:t>
              </a:r>
            </a:p>
          </p:txBody>
        </p:sp>
      </p:grpSp>
      <p:grpSp>
        <p:nvGrpSpPr>
          <p:cNvPr name="Group 9" id="9"/>
          <p:cNvGrpSpPr/>
          <p:nvPr/>
        </p:nvGrpSpPr>
        <p:grpSpPr>
          <a:xfrm rot="0">
            <a:off x="1028700" y="4415614"/>
            <a:ext cx="6086441" cy="1458343"/>
            <a:chOff x="0" y="0"/>
            <a:chExt cx="8115255" cy="1944457"/>
          </a:xfrm>
        </p:grpSpPr>
        <p:sp>
          <p:nvSpPr>
            <p:cNvPr name="TextBox 10" id="10"/>
            <p:cNvSpPr txBox="true"/>
            <p:nvPr/>
          </p:nvSpPr>
          <p:spPr>
            <a:xfrm rot="0">
              <a:off x="0" y="19050"/>
              <a:ext cx="1760764" cy="590550"/>
            </a:xfrm>
            <a:prstGeom prst="rect">
              <a:avLst/>
            </a:prstGeom>
          </p:spPr>
          <p:txBody>
            <a:bodyPr anchor="t" rtlCol="false" tIns="0" lIns="0" bIns="0" rIns="0">
              <a:spAutoFit/>
            </a:bodyPr>
            <a:lstStyle/>
            <a:p>
              <a:pPr>
                <a:lnSpc>
                  <a:spcPts val="3300"/>
                </a:lnSpc>
              </a:pPr>
              <a:r>
                <a:rPr lang="en-US" spc="-30" sz="3000">
                  <a:solidFill>
                    <a:srgbClr val="000000"/>
                  </a:solidFill>
                  <a:latin typeface="Be Vietnam Bold"/>
                </a:rPr>
                <a:t>Thread</a:t>
              </a:r>
            </a:p>
          </p:txBody>
        </p:sp>
        <p:sp>
          <p:nvSpPr>
            <p:cNvPr name="TextBox 11" id="11"/>
            <p:cNvSpPr txBox="true"/>
            <p:nvPr/>
          </p:nvSpPr>
          <p:spPr>
            <a:xfrm rot="0">
              <a:off x="0" y="813099"/>
              <a:ext cx="8115255" cy="1131358"/>
            </a:xfrm>
            <a:prstGeom prst="rect">
              <a:avLst/>
            </a:prstGeom>
          </p:spPr>
          <p:txBody>
            <a:bodyPr anchor="t" rtlCol="false" tIns="0" lIns="0" bIns="0" rIns="0">
              <a:spAutoFit/>
            </a:bodyPr>
            <a:lstStyle/>
            <a:p>
              <a:pPr marL="539749" indent="-269875" lvl="1">
                <a:lnSpc>
                  <a:spcPts val="3499"/>
                </a:lnSpc>
                <a:buFont typeface="Arial"/>
                <a:buChar char="•"/>
              </a:pPr>
              <a:r>
                <a:rPr lang="en-US" sz="2499">
                  <a:solidFill>
                    <a:srgbClr val="1B1B1B"/>
                  </a:solidFill>
                  <a:latin typeface="Be Vietnam"/>
                </a:rPr>
                <a:t>Sử dụng trên nền IPv6, mạng mesh</a:t>
              </a:r>
            </a:p>
            <a:p>
              <a:pPr marL="539749" indent="-269875" lvl="1">
                <a:lnSpc>
                  <a:spcPts val="3499"/>
                </a:lnSpc>
                <a:buFont typeface="Arial"/>
                <a:buChar char="•"/>
              </a:pPr>
              <a:r>
                <a:rPr lang="en-US" sz="2499">
                  <a:solidFill>
                    <a:srgbClr val="1B1B1B"/>
                  </a:solidFill>
                  <a:latin typeface="Be Vietnam"/>
                </a:rPr>
                <a:t>Tiết kiệm năng lượng</a:t>
              </a:r>
            </a:p>
          </p:txBody>
        </p:sp>
      </p:grpSp>
      <p:grpSp>
        <p:nvGrpSpPr>
          <p:cNvPr name="Group 12" id="12"/>
          <p:cNvGrpSpPr/>
          <p:nvPr/>
        </p:nvGrpSpPr>
        <p:grpSpPr>
          <a:xfrm rot="0">
            <a:off x="1028700" y="2070880"/>
            <a:ext cx="6061771" cy="1896493"/>
            <a:chOff x="0" y="0"/>
            <a:chExt cx="8082361" cy="2528657"/>
          </a:xfrm>
        </p:grpSpPr>
        <p:sp>
          <p:nvSpPr>
            <p:cNvPr name="TextBox 13" id="13"/>
            <p:cNvSpPr txBox="true"/>
            <p:nvPr/>
          </p:nvSpPr>
          <p:spPr>
            <a:xfrm rot="0">
              <a:off x="0" y="19050"/>
              <a:ext cx="1760764" cy="590550"/>
            </a:xfrm>
            <a:prstGeom prst="rect">
              <a:avLst/>
            </a:prstGeom>
          </p:spPr>
          <p:txBody>
            <a:bodyPr anchor="t" rtlCol="false" tIns="0" lIns="0" bIns="0" rIns="0">
              <a:spAutoFit/>
            </a:bodyPr>
            <a:lstStyle/>
            <a:p>
              <a:pPr>
                <a:lnSpc>
                  <a:spcPts val="3300"/>
                </a:lnSpc>
              </a:pPr>
              <a:r>
                <a:rPr lang="en-US" spc="-30" sz="3000">
                  <a:solidFill>
                    <a:srgbClr val="000000"/>
                  </a:solidFill>
                  <a:latin typeface="Be Vietnam Bold"/>
                </a:rPr>
                <a:t>Zigbee</a:t>
              </a:r>
            </a:p>
          </p:txBody>
        </p:sp>
        <p:sp>
          <p:nvSpPr>
            <p:cNvPr name="TextBox 14" id="14"/>
            <p:cNvSpPr txBox="true"/>
            <p:nvPr/>
          </p:nvSpPr>
          <p:spPr>
            <a:xfrm rot="0">
              <a:off x="0" y="813099"/>
              <a:ext cx="8082361" cy="1715558"/>
            </a:xfrm>
            <a:prstGeom prst="rect">
              <a:avLst/>
            </a:prstGeom>
          </p:spPr>
          <p:txBody>
            <a:bodyPr anchor="t" rtlCol="false" tIns="0" lIns="0" bIns="0" rIns="0">
              <a:spAutoFit/>
            </a:bodyPr>
            <a:lstStyle/>
            <a:p>
              <a:pPr marL="539749" indent="-269875" lvl="1">
                <a:lnSpc>
                  <a:spcPts val="3499"/>
                </a:lnSpc>
                <a:buFont typeface="Arial"/>
                <a:buChar char="•"/>
              </a:pPr>
              <a:r>
                <a:rPr lang="en-US" sz="2499">
                  <a:solidFill>
                    <a:srgbClr val="1B1B1B"/>
                  </a:solidFill>
                  <a:latin typeface="Be Vietnam"/>
                </a:rPr>
                <a:t>Giao thức phổ biến trong các ứng dụng IoT hiện nay, mạng mesh</a:t>
              </a:r>
            </a:p>
            <a:p>
              <a:pPr marL="539749" indent="-269875" lvl="1">
                <a:lnSpc>
                  <a:spcPts val="3499"/>
                </a:lnSpc>
                <a:buFont typeface="Arial"/>
                <a:buChar char="•"/>
              </a:pPr>
              <a:r>
                <a:rPr lang="en-US" sz="2499">
                  <a:solidFill>
                    <a:srgbClr val="1B1B1B"/>
                  </a:solidFill>
                  <a:latin typeface="Be Vietnam"/>
                </a:rPr>
                <a:t>Tiết kiệm năng lượng</a:t>
              </a:r>
            </a:p>
          </p:txBody>
        </p:sp>
      </p:grpSp>
      <p:sp>
        <p:nvSpPr>
          <p:cNvPr name="TextBox 15" id="15"/>
          <p:cNvSpPr txBox="true"/>
          <p:nvPr/>
        </p:nvSpPr>
        <p:spPr>
          <a:xfrm rot="0">
            <a:off x="4338121" y="7834767"/>
            <a:ext cx="9514866" cy="1028700"/>
          </a:xfrm>
          <a:prstGeom prst="rect">
            <a:avLst/>
          </a:prstGeom>
        </p:spPr>
        <p:txBody>
          <a:bodyPr anchor="t" rtlCol="false" tIns="0" lIns="0" bIns="0" rIns="0">
            <a:spAutoFit/>
          </a:bodyPr>
          <a:lstStyle/>
          <a:p>
            <a:pPr algn="ctr">
              <a:lnSpc>
                <a:spcPts val="4199"/>
              </a:lnSpc>
            </a:pPr>
            <a:r>
              <a:rPr lang="en-US" sz="2999">
                <a:solidFill>
                  <a:srgbClr val="FFFFFF"/>
                </a:solidFill>
                <a:latin typeface="Be Vietnam Bold"/>
              </a:rPr>
              <a:t>Đề tài tập trung khai thác ứng dụng dựa trên </a:t>
            </a:r>
          </a:p>
          <a:p>
            <a:pPr algn="ctr">
              <a:lnSpc>
                <a:spcPts val="4199"/>
              </a:lnSpc>
            </a:pPr>
            <a:r>
              <a:rPr lang="en-US" sz="2999">
                <a:solidFill>
                  <a:srgbClr val="FFFFFF"/>
                </a:solidFill>
                <a:latin typeface="Be Vietnam Bold"/>
              </a:rPr>
              <a:t>kỹ thuật Dynamic Multiprotocol</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1028700" y="3481948"/>
            <a:ext cx="16230600" cy="3354324"/>
          </a:xfrm>
          <a:prstGeom prst="rect">
            <a:avLst/>
          </a:prstGeom>
        </p:spPr>
      </p:pic>
      <p:sp>
        <p:nvSpPr>
          <p:cNvPr name="TextBox 3" id="3"/>
          <p:cNvSpPr txBox="true"/>
          <p:nvPr/>
        </p:nvSpPr>
        <p:spPr>
          <a:xfrm rot="0">
            <a:off x="1028700" y="1008794"/>
            <a:ext cx="15364872" cy="565150"/>
          </a:xfrm>
          <a:prstGeom prst="rect">
            <a:avLst/>
          </a:prstGeom>
        </p:spPr>
        <p:txBody>
          <a:bodyPr anchor="t" rtlCol="false" tIns="0" lIns="0" bIns="0" rIns="0">
            <a:spAutoFit/>
          </a:bodyPr>
          <a:lstStyle/>
          <a:p>
            <a:pPr>
              <a:lnSpc>
                <a:spcPts val="4399"/>
              </a:lnSpc>
            </a:pPr>
            <a:r>
              <a:rPr lang="en-US" spc="-39" sz="3999">
                <a:solidFill>
                  <a:srgbClr val="004AAD"/>
                </a:solidFill>
                <a:latin typeface="Be Vietnam Bold"/>
              </a:rPr>
              <a:t>Dynamic Multiprotocol: BLE + Thread/Zigbee</a:t>
            </a:r>
          </a:p>
        </p:txBody>
      </p:sp>
    </p:spTree>
  </p:cSld>
  <p:clrMapOvr>
    <a:masterClrMapping/>
  </p:clrMapOvr>
</p:sld>
</file>

<file path=ppt/slides/slide9.xml><?xml version="1.0" encoding="utf-8"?>
<p:sld xmlns:p="http://schemas.openxmlformats.org/presentationml/2006/main" xmlns:a="http://schemas.openxmlformats.org/drawingml/2006/main">
  <p:cSld>
    <p:bg>
      <p:bgPr>
        <a:solidFill>
          <a:srgbClr val="004AAD"/>
        </a:solidFill>
      </p:bgPr>
    </p:bg>
    <p:spTree>
      <p:nvGrpSpPr>
        <p:cNvPr id="1" name=""/>
        <p:cNvGrpSpPr/>
        <p:nvPr/>
      </p:nvGrpSpPr>
      <p:grpSpPr>
        <a:xfrm>
          <a:off x="0" y="0"/>
          <a:ext cx="0" cy="0"/>
          <a:chOff x="0" y="0"/>
          <a:chExt cx="0" cy="0"/>
        </a:xfrm>
      </p:grpSpPr>
      <p:sp>
        <p:nvSpPr>
          <p:cNvPr name="TextBox 2" id="2"/>
          <p:cNvSpPr txBox="true"/>
          <p:nvPr/>
        </p:nvSpPr>
        <p:spPr>
          <a:xfrm rot="0">
            <a:off x="938847" y="619125"/>
            <a:ext cx="1656643" cy="3727502"/>
          </a:xfrm>
          <a:prstGeom prst="rect">
            <a:avLst/>
          </a:prstGeom>
        </p:spPr>
        <p:txBody>
          <a:bodyPr anchor="t" rtlCol="false" tIns="0" lIns="0" bIns="0" rIns="0">
            <a:spAutoFit/>
          </a:bodyPr>
          <a:lstStyle/>
          <a:p>
            <a:pPr algn="ctr">
              <a:lnSpc>
                <a:spcPts val="30482"/>
              </a:lnSpc>
            </a:pPr>
            <a:r>
              <a:rPr lang="en-US" sz="21773">
                <a:solidFill>
                  <a:srgbClr val="FFFFFF"/>
                </a:solidFill>
                <a:latin typeface="Be Vietnam Bold"/>
              </a:rPr>
              <a:t>3</a:t>
            </a:r>
          </a:p>
        </p:txBody>
      </p:sp>
      <p:sp>
        <p:nvSpPr>
          <p:cNvPr name="TextBox 3" id="3"/>
          <p:cNvSpPr txBox="true"/>
          <p:nvPr/>
        </p:nvSpPr>
        <p:spPr>
          <a:xfrm rot="0">
            <a:off x="1028700" y="4578350"/>
            <a:ext cx="15364872" cy="565018"/>
          </a:xfrm>
          <a:prstGeom prst="rect">
            <a:avLst/>
          </a:prstGeom>
        </p:spPr>
        <p:txBody>
          <a:bodyPr anchor="t" rtlCol="false" tIns="0" lIns="0" bIns="0" rIns="0">
            <a:spAutoFit/>
          </a:bodyPr>
          <a:lstStyle/>
          <a:p>
            <a:pPr>
              <a:lnSpc>
                <a:spcPts val="4399"/>
              </a:lnSpc>
            </a:pPr>
            <a:r>
              <a:rPr lang="en-US" spc="-39" sz="3999">
                <a:solidFill>
                  <a:srgbClr val="FFFFFF"/>
                </a:solidFill>
                <a:latin typeface="Be Vietnam Bold"/>
              </a:rPr>
              <a:t>Thiết kế và thực hiện hệ thống</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DAFB_Vh1JYU</dc:identifier>
  <dcterms:modified xsi:type="dcterms:W3CDTF">2011-08-01T06:04:30Z</dcterms:modified>
  <cp:revision>1</cp:revision>
  <dc:title>Luận văn 9/6/2022</dc:title>
</cp:coreProperties>
</file>